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notesMasterIdLst>
    <p:notesMasterId r:id="rId14"/>
  </p:notesMasterIdLst>
  <p:sldIdLst>
    <p:sldId id="258" r:id="rId6"/>
    <p:sldId id="271" r:id="rId7"/>
    <p:sldId id="272" r:id="rId8"/>
    <p:sldId id="273" r:id="rId9"/>
    <p:sldId id="259" r:id="rId10"/>
    <p:sldId id="299" r:id="rId11"/>
    <p:sldId id="300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BFF7"/>
    <a:srgbClr val="1271E9"/>
    <a:srgbClr val="7EE2BA"/>
    <a:srgbClr val="196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E334E4-9A78-FEBE-7B19-74EBF5F4F4C6}" v="2" dt="2026-04-17T18:01:06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 Whearty" userId="S::josephw@vivi.io::219068c9-a171-407a-a371-839305cea6d5" providerId="AD" clId="Web-{46E334E4-9A78-FEBE-7B19-74EBF5F4F4C6}"/>
    <pc:docChg chg="modSld">
      <pc:chgData name="Joseph Whearty" userId="S::josephw@vivi.io::219068c9-a171-407a-a371-839305cea6d5" providerId="AD" clId="Web-{46E334E4-9A78-FEBE-7B19-74EBF5F4F4C6}" dt="2026-04-17T18:01:05.649" v="0"/>
      <pc:docMkLst>
        <pc:docMk/>
      </pc:docMkLst>
      <pc:sldChg chg="modSp">
        <pc:chgData name="Joseph Whearty" userId="S::josephw@vivi.io::219068c9-a171-407a-a371-839305cea6d5" providerId="AD" clId="Web-{46E334E4-9A78-FEBE-7B19-74EBF5F4F4C6}" dt="2026-04-17T18:01:05.649" v="0"/>
        <pc:sldMkLst>
          <pc:docMk/>
          <pc:sldMk cId="4060915237" sldId="300"/>
        </pc:sldMkLst>
        <pc:spChg chg="mod">
          <ac:chgData name="Joseph Whearty" userId="S::josephw@vivi.io::219068c9-a171-407a-a371-839305cea6d5" providerId="AD" clId="Web-{46E334E4-9A78-FEBE-7B19-74EBF5F4F4C6}" dt="2026-04-17T18:01:05.649" v="0"/>
          <ac:spMkLst>
            <pc:docMk/>
            <pc:sldMk cId="4060915237" sldId="300"/>
            <ac:spMk id="18" creationId="{E0A2EA35-2EC4-AB46-BA4C-D52EE93A47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B755B-20A1-EC4B-A2EF-4761ABACF449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DDA87-1EF4-064C-891A-EF16ECCE4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6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Cover 2 Option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0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Example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655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2F1E1-D82D-1D29-2C3F-4CAAFD2C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593461-1672-94C3-C4CC-5D4559FB41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7E95B0-2EAD-03B0-B071-6F8974994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Example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A244-9DD2-5065-C76A-688F1E1BD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563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E1633-D770-F24F-9F38-17E7F3D3F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40C54C-3727-FA9D-02F1-7A8B62415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27A344-E53F-6B76-F443-7D645CDEB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Example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19E7F7-2026-BBF1-EC39-A38D5CE12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40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SECTION SLIDE PURPLE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4A718-9090-4E4F-A49A-F87FC98300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240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CF9E4-64C6-7901-8697-9DB5F9A74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F242A1-DA1A-BDAF-0144-34FB41923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1BDA36-B22E-9B7A-8E87-82B0D303E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Example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87B6F-F38F-7046-507C-99159641BA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1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57CFE-D5A0-5064-8668-6C8A2C818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2845A6-3FD4-7796-F96B-4C0E7DBCD5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74680-81A8-8FAB-7B08-0D645BC7B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Example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97224-C75E-EE29-6097-7814A86A6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060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Thank you slide (Do not edit)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4A718-9090-4E4F-A49A-F87FC98300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59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86667-7DF6-2285-FE05-67B25386F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43565-D0F3-FA15-D08E-83EF2624CC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D9A21-DD4C-99B3-8358-0F14FE8D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36C9B-D646-3A17-552E-E94CEF247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B20C1-FB38-E90C-C5A4-00990DF68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0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97090-5C10-F9E1-BE0D-508C77FAB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434976-5A88-350A-66DE-494A80A2E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95D86-AD2D-F1B6-BE57-C9AFD3717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9019A-6023-63CC-99DB-789CC365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26935-A94F-DBC6-3C41-FC72CB840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5E4C71-FF77-DFBD-466C-18E5B89D57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ECB181-2EEF-8E86-6A11-5313551F11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1E15F2-3330-D2CD-CBFC-505B1E617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56242-12C5-40F0-D093-322321CCE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DCCEE7-80FB-6BDC-8862-F919E5B3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20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72D51-E293-D315-DDD5-89FA1816C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73774-5902-7207-67CA-D5944150F1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3F3B9-7443-B02C-91A6-604D8511A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0B6F2-5FE8-46E3-4EC8-770F4B7C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42AC2-09E8-8E8D-7A0F-6BE4376F8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97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D6147-57C9-0EF4-3127-E89203B69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A690-796A-E2F9-F80F-D1F0F7355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DFDBE-55F0-62AA-B0EE-DBE8A14A9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7B36-5FEF-2A85-2FE3-B921E67D6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9D7FE-C777-E970-7394-EB2D36BE9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21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648F-C245-0AC1-5465-7CD513391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B3797-8C76-2141-8E0C-024541FE4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96CA8-F0EF-9066-ED4E-3369CB253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08640-6B6C-007A-843D-EB75C7568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99E27-150A-78DB-379B-8D1735E9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0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0CB91-4985-810F-07F4-A4A193687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7B01F-A5AE-CB83-7BEF-69F38F9422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81AC9-4A15-8730-7BB4-29270B364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31AF76-F013-573A-7301-3C2C79680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0DB0A-41C3-06A6-23B9-371FF05E4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C7554-347B-5BBE-DF06-239330F8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6BF1E-A903-2499-E43A-5ADF9531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BDA9A-15A9-52C7-1523-EBE3EB0DA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92CFFB-0449-26C9-8060-C7A813C2D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C6BA6-09F6-E251-00EE-28B12346E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0C9715-817B-49DC-3017-920A50D173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7BA7A6-D47F-B29D-4550-AE9815F93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C5E645-EBA9-3700-36D5-68EA55F1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F9F4F3-3737-0EC5-69C4-6FFF5C829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77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8584C-6AB0-2382-2C3E-880EB1152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ECC122-DEA5-86EF-962C-7312B39B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31DD18-286E-C9BC-6DD5-B50718CBC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F3512A-A3E4-4297-B6F2-5E6DC0B2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48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027169-446C-E683-B9AC-AEB9457EE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193221-728B-0C9F-A2CA-A988963F6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12BFB-0D36-310D-6E8A-13BE1DD9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08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98245-0E09-F764-6CF7-6D47763A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D86CF-2064-700B-6D68-FD505E66B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2C82FE-339D-D135-141B-009C93B33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8E20D5-4F10-DA1A-E939-76AD0EAAE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EA44EF-EE5C-E893-CB28-57BAD49C8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4A31F1-29FB-222F-D190-3AD0917C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2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F7B4F-8524-C0A4-F1B2-A4E594C8E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764B7-AF11-1DA9-62CC-3438776B5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FB4F1-EB08-930C-F840-8AC5EB43B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EA173-8D31-69AD-4385-481481163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E8A48-68E9-264D-E4C7-1CD8E5C8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00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4EB06-D929-930A-8164-E3BF43F83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D6C8B-5B3C-C711-751E-610C0366F8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84F85-6CD8-68C4-A387-9D1875CB7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8D83C3-7399-3A38-ABAE-CB38686F7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CF8D61-59BF-C172-40C8-D60A61C7E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E18F62-8265-5E03-1C28-BE1EC772E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59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50216-88D3-82F4-7935-CC410DEAB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5C6C55-1802-F40A-5174-A231ADDF77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C0AE25-D889-1AA4-8718-6A3EA7894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E3B20-77AC-9B29-1AF4-0971BDB1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1ACB9-8B43-F029-F888-7E004C43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19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9AAF07-4D60-607D-DF7E-E54B77B06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6A1D1-1CBC-59AF-F89D-7574E8412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9C2DE-AF9C-FFA5-3359-54567B322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2D642-C5CE-289F-7138-DB92F637C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1B2A0-1A25-4164-663C-718ECFEB9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7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54E4D-4D81-743A-9D5C-42307962C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DA33C5-F31A-2903-2BB3-08B763F63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15F84-987F-0165-F9F2-7C0CA18F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BCFFF-F7A4-0147-1CA7-4AE73561C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E49C3-F259-B275-2D0B-D0540BE14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9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63E85-4E87-E811-7F21-540CB2989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C1891-7214-9071-F088-3845B2DF3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2A0120-740A-15D3-12D7-761CFF2796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1AE9C0-91EA-27E1-9050-806283F55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267E0-0EB7-12DC-E478-2D54106EB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CBC2D-4C32-065D-C647-E2DCE2765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5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6E3CC-367C-9ADA-3090-B4D9F3354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EA4B0-AFBA-44A7-D353-B6AC2ECDB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F16A35-76A8-4701-301D-B79980416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6EC041-9F22-1E17-4E21-662B043005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D555B5-A56E-5EE4-4C24-C2A50A73C0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D950DC-4E60-E602-BD50-4B11CD096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8C0944-2F5B-3C98-5F0F-C1DED98E3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2F4BA-9F21-3115-EAA6-410F59F7D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7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0BF9F-C348-3431-1B14-099EBCD62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035DBD-68D6-B441-3C1F-C4A9F350A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A05282-EE32-B693-D982-99B683208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39016-B697-0794-2BBE-C11587D50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58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E796E9-36AA-91FD-0CC7-8DB55BC5D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6C9093-1F5C-0356-E08D-1EA7D0D65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E1F7E-EBF5-2824-C3C7-9EE27E81F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3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ACFF-0CA6-35AC-BD58-0BA5F94BE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BEBD8-42FA-03D8-5BD5-354EAB35C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5C4F0-2B90-A3F1-E20D-6334444680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83FB5-50E7-562B-9F87-47223DF9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948DA-2B40-200C-1F9E-71240CA85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9B704-B98F-D07D-30C6-918581740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2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705B0-2F72-591D-0C99-073C539B5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65FD93-8984-0CF1-6DF0-216E3EDD91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15F3E5-93BC-8F0C-5DA5-B8243A7EB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41059-DAB0-F3F1-3E36-1C5A9E84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7E513-DFF3-72F1-A951-EC21E7BBE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D1C7A3-E57B-B6CF-BA5C-1B2BFDD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53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FCD266-82E8-9C0C-48E6-AC3841D16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AF9F8-AA0C-52EC-C2E0-1495925DF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07150-BCDF-B5A4-6637-4DA358A609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54ECF0-2E01-5844-B0FD-A02106377AF2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B9B11-3FA6-EFEA-B280-B08D0F946B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F962C-27A3-1DD3-BA55-F3E4A77D6B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101EB0-2FE5-EA49-8939-A4C031EFE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0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E13E90-AE07-31B9-4DF6-136492B32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8E472-950F-29C8-61D0-E8E3907EA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54416-36B8-2872-48E6-E8698336E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CE8A56-8D68-BC4D-B7E8-9EE8C01045B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61E4D-F34D-AD2A-CBD2-7A6DC7600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11F0B-4A60-DC7F-788E-8743FE651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61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" Target="slide1.xml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2B4961-F97F-3E68-11C0-1901A1C5FACB}"/>
              </a:ext>
            </a:extLst>
          </p:cNvPr>
          <p:cNvSpPr/>
          <p:nvPr/>
        </p:nvSpPr>
        <p:spPr>
          <a:xfrm>
            <a:off x="388633" y="435425"/>
            <a:ext cx="11350649" cy="5976143"/>
          </a:xfrm>
          <a:prstGeom prst="rect">
            <a:avLst/>
          </a:prstGeom>
          <a:gradFill>
            <a:gsLst>
              <a:gs pos="0">
                <a:srgbClr val="1271E9"/>
              </a:gs>
              <a:gs pos="100000">
                <a:srgbClr val="37096E">
                  <a:lumMod val="10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A493C4FA-A2C4-3097-5151-766C11022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7" y="796395"/>
            <a:ext cx="2182530" cy="10825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0C9922-6209-E26C-BC81-378FE937D98E}"/>
              </a:ext>
            </a:extLst>
          </p:cNvPr>
          <p:cNvSpPr txBox="1"/>
          <p:nvPr/>
        </p:nvSpPr>
        <p:spPr>
          <a:xfrm>
            <a:off x="968317" y="3026067"/>
            <a:ext cx="6876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percu" panose="02000506040000020004" pitchFamily="2" charset="77"/>
              </a:rPr>
              <a:t>Live Captions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FD314D6-7271-7646-518C-1AABFA644A40}"/>
              </a:ext>
            </a:extLst>
          </p:cNvPr>
          <p:cNvSpPr/>
          <p:nvPr/>
        </p:nvSpPr>
        <p:spPr>
          <a:xfrm>
            <a:off x="9110782" y="3044088"/>
            <a:ext cx="4818696" cy="481869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56F4348-2824-9044-CD19-717183D81E1B}"/>
              </a:ext>
            </a:extLst>
          </p:cNvPr>
          <p:cNvSpPr/>
          <p:nvPr/>
        </p:nvSpPr>
        <p:spPr>
          <a:xfrm>
            <a:off x="8281629" y="5207113"/>
            <a:ext cx="3715642" cy="371564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E1EFE5-71AA-4E09-3944-142016AED46A}"/>
              </a:ext>
            </a:extLst>
          </p:cNvPr>
          <p:cNvSpPr/>
          <p:nvPr/>
        </p:nvSpPr>
        <p:spPr>
          <a:xfrm>
            <a:off x="9149972" y="3195893"/>
            <a:ext cx="1580780" cy="1580780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679B0C7-942E-C21F-38D9-B210BDDD6C4F}"/>
              </a:ext>
            </a:extLst>
          </p:cNvPr>
          <p:cNvSpPr/>
          <p:nvPr/>
        </p:nvSpPr>
        <p:spPr>
          <a:xfrm>
            <a:off x="8209430" y="4996310"/>
            <a:ext cx="452350" cy="452350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9AEF30-FA0C-3D02-FB74-1FB39B7EB052}"/>
              </a:ext>
            </a:extLst>
          </p:cNvPr>
          <p:cNvSpPr txBox="1"/>
          <p:nvPr/>
        </p:nvSpPr>
        <p:spPr>
          <a:xfrm>
            <a:off x="968317" y="5545469"/>
            <a:ext cx="86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err="1">
                <a:solidFill>
                  <a:srgbClr val="7EE2BA"/>
                </a:solidFill>
                <a:latin typeface="Apercu Medium" panose="02000506040000020004" pitchFamily="2" charset="77"/>
              </a:rPr>
              <a:t>vivi.io</a:t>
            </a:r>
            <a:endParaRPr lang="en-US" spc="600">
              <a:solidFill>
                <a:srgbClr val="7EE2BA"/>
              </a:solidFill>
              <a:latin typeface="Apercu Medium" panose="02000506040000020004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703882-22D6-7C9E-24A4-D469177111B5}"/>
              </a:ext>
            </a:extLst>
          </p:cNvPr>
          <p:cNvSpPr txBox="1"/>
          <p:nvPr/>
        </p:nvSpPr>
        <p:spPr>
          <a:xfrm>
            <a:off x="968317" y="2643978"/>
            <a:ext cx="625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>
                <a:solidFill>
                  <a:schemeClr val="bg1"/>
                </a:solidFill>
                <a:latin typeface="Apercu Light" panose="02000506030000020004" pitchFamily="2" charset="77"/>
              </a:rPr>
              <a:t>INTRODUCING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F3F1F32-618E-D7D8-955A-71F0903E47C4}"/>
              </a:ext>
            </a:extLst>
          </p:cNvPr>
          <p:cNvSpPr/>
          <p:nvPr/>
        </p:nvSpPr>
        <p:spPr>
          <a:xfrm>
            <a:off x="10704527" y="802087"/>
            <a:ext cx="2781434" cy="2781434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D218F03-A8C7-F609-66F7-417170B52C7A}"/>
              </a:ext>
            </a:extLst>
          </p:cNvPr>
          <p:cNvSpPr/>
          <p:nvPr/>
        </p:nvSpPr>
        <p:spPr>
          <a:xfrm>
            <a:off x="9797073" y="2192804"/>
            <a:ext cx="520148" cy="520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37F1B48-8D68-1190-D11D-5E6E196DB216}"/>
              </a:ext>
            </a:extLst>
          </p:cNvPr>
          <p:cNvSpPr/>
          <p:nvPr/>
        </p:nvSpPr>
        <p:spPr>
          <a:xfrm>
            <a:off x="10566310" y="212035"/>
            <a:ext cx="523548" cy="523548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EA7B1B5-FD45-EAB1-0637-13C45302233A}"/>
              </a:ext>
            </a:extLst>
          </p:cNvPr>
          <p:cNvSpPr/>
          <p:nvPr/>
        </p:nvSpPr>
        <p:spPr>
          <a:xfrm>
            <a:off x="9281739" y="467130"/>
            <a:ext cx="1105838" cy="1105838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7192A42-5035-4885-FFE9-D9B8EE228F22}"/>
              </a:ext>
            </a:extLst>
          </p:cNvPr>
          <p:cNvSpPr/>
          <p:nvPr/>
        </p:nvSpPr>
        <p:spPr>
          <a:xfrm>
            <a:off x="10889227" y="1882705"/>
            <a:ext cx="2322767" cy="232276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7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B80FB0C5-CD8C-C2C1-F267-0B8607C68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6647BE06-EBB5-4356-991C-F52B9F8612EF}"/>
              </a:ext>
            </a:extLst>
          </p:cNvPr>
          <p:cNvSpPr/>
          <p:nvPr/>
        </p:nvSpPr>
        <p:spPr>
          <a:xfrm>
            <a:off x="240638" y="1206718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5C09D2-D487-9021-C067-F4604D6E896F}"/>
              </a:ext>
            </a:extLst>
          </p:cNvPr>
          <p:cNvSpPr txBox="1"/>
          <p:nvPr/>
        </p:nvSpPr>
        <p:spPr>
          <a:xfrm>
            <a:off x="537985" y="2260216"/>
            <a:ext cx="5458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rgbClr val="38246D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Every Word Matters.</a:t>
            </a:r>
            <a:endParaRPr lang="en-US" sz="3200">
              <a:solidFill>
                <a:srgbClr val="38246D"/>
              </a:solidFill>
              <a:latin typeface="Apercu Medium" panose="02000506040000020004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22C93-A9B7-D133-E8B3-4EED82D07573}"/>
              </a:ext>
            </a:extLst>
          </p:cNvPr>
          <p:cNvSpPr txBox="1"/>
          <p:nvPr/>
        </p:nvSpPr>
        <p:spPr>
          <a:xfrm>
            <a:off x="537985" y="2967934"/>
            <a:ext cx="5458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>
                <a:highlight>
                  <a:srgbClr val="FFFFFF"/>
                </a:highlight>
                <a:latin typeface="Apercu" panose="02000506040000020004" pitchFamily="2" charset="77"/>
              </a:rPr>
              <a:t>Make every word visible. </a:t>
            </a:r>
          </a:p>
          <a:p>
            <a:pPr fontAlgn="base"/>
            <a:r>
              <a:rPr lang="en-US">
                <a:highlight>
                  <a:srgbClr val="FFFFFF"/>
                </a:highlight>
                <a:latin typeface="Apercu" panose="02000506040000020004" pitchFamily="2" charset="77"/>
              </a:rPr>
              <a:t>Make every lesson understandable. </a:t>
            </a:r>
          </a:p>
          <a:p>
            <a:pPr fontAlgn="base"/>
            <a:r>
              <a:rPr lang="en-US">
                <a:highlight>
                  <a:srgbClr val="FFFFFF"/>
                </a:highlight>
                <a:latin typeface="Apercu" panose="02000506040000020004" pitchFamily="2" charset="77"/>
              </a:rPr>
              <a:t>Keep teaching uninterrupted.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10F790-8D5A-3567-42DC-E7F8CA6AF2C2}"/>
              </a:ext>
            </a:extLst>
          </p:cNvPr>
          <p:cNvSpPr txBox="1"/>
          <p:nvPr/>
        </p:nvSpPr>
        <p:spPr>
          <a:xfrm>
            <a:off x="537985" y="3999155"/>
            <a:ext cx="4281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271E9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Real-time classroom captions and translation built into the Vivi platform. </a:t>
            </a:r>
            <a:endParaRPr lang="en-US" sz="1600">
              <a:solidFill>
                <a:srgbClr val="1271E9"/>
              </a:solidFill>
              <a:latin typeface="Apercu" panose="02000506040000020004" pitchFamily="2" charset="77"/>
            </a:endParaRPr>
          </a:p>
        </p:txBody>
      </p:sp>
      <p:pic>
        <p:nvPicPr>
          <p:cNvPr id="6" name="Picture 5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48FD6D2D-6CAC-1FE7-344F-521576472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157" y="840441"/>
            <a:ext cx="7767618" cy="5177118"/>
          </a:xfrm>
          <a:prstGeom prst="roundRect">
            <a:avLst>
              <a:gd name="adj" fmla="val 2805"/>
            </a:avLst>
          </a:prstGeom>
        </p:spPr>
      </p:pic>
    </p:spTree>
    <p:extLst>
      <p:ext uri="{BB962C8B-B14F-4D97-AF65-F5344CB8AC3E}">
        <p14:creationId xmlns:p14="http://schemas.microsoft.com/office/powerpoint/2010/main" val="147134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121B5-5637-165A-C237-A8CC44069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B3F038B-FB57-A2CE-747E-385F9D0F717D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43055741-612B-5E75-F10E-FB2ED214F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79A3B0-C1EB-2EDF-BE97-BBFE856E37D2}"/>
              </a:ext>
            </a:extLst>
          </p:cNvPr>
          <p:cNvSpPr txBox="1"/>
          <p:nvPr/>
        </p:nvSpPr>
        <p:spPr>
          <a:xfrm>
            <a:off x="537985" y="645593"/>
            <a:ext cx="4647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rgbClr val="38246D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Multilingual and Inclusive Classrooms Are Growing.</a:t>
            </a:r>
            <a:endParaRPr lang="en-US" sz="3200">
              <a:solidFill>
                <a:srgbClr val="38246D"/>
              </a:solidFill>
              <a:latin typeface="Apercu Medium" panose="02000506040000020004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0A3663-57B9-B4B7-18CF-46AEA942B009}"/>
              </a:ext>
            </a:extLst>
          </p:cNvPr>
          <p:cNvSpPr txBox="1"/>
          <p:nvPr/>
        </p:nvSpPr>
        <p:spPr>
          <a:xfrm>
            <a:off x="537985" y="2215253"/>
            <a:ext cx="4464321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en-US" sz="1600">
                <a:highlight>
                  <a:srgbClr val="FFFFFF"/>
                </a:highlight>
                <a:latin typeface="Apercu"/>
              </a:rPr>
              <a:t>English language learners are one of the fastest-growing student populations. </a:t>
            </a:r>
            <a:br>
              <a:rPr lang="en-US" sz="1600">
                <a:highlight>
                  <a:srgbClr val="FFFFFF"/>
                </a:highlight>
                <a:latin typeface="Apercu"/>
              </a:rPr>
            </a:br>
            <a:endParaRPr lang="en-US" sz="1600">
              <a:highlight>
                <a:srgbClr val="FFFFFF"/>
              </a:highlight>
              <a:latin typeface="Apercu"/>
            </a:endParaRPr>
          </a:p>
          <a:p>
            <a:pPr fontAlgn="base"/>
            <a:r>
              <a:rPr lang="en-US" sz="1600">
                <a:highlight>
                  <a:srgbClr val="FFFFFF"/>
                </a:highlight>
                <a:latin typeface="Apercu"/>
              </a:rPr>
              <a:t>Many students rely on captions to access instruction.</a:t>
            </a:r>
            <a:br>
              <a:rPr lang="en-US" sz="1600">
                <a:highlight>
                  <a:srgbClr val="FFFFFF"/>
                </a:highlight>
                <a:latin typeface="Apercu"/>
              </a:rPr>
            </a:br>
            <a:r>
              <a:rPr lang="en-US" sz="1600">
                <a:highlight>
                  <a:srgbClr val="FFFFFF"/>
                </a:highlight>
                <a:latin typeface="Apercu"/>
              </a:rPr>
              <a:t> </a:t>
            </a:r>
          </a:p>
          <a:p>
            <a:pPr fontAlgn="base"/>
            <a:r>
              <a:rPr lang="en-US" sz="1600">
                <a:highlight>
                  <a:srgbClr val="FFFFFF"/>
                </a:highlight>
                <a:latin typeface="Apercu"/>
              </a:rPr>
              <a:t>Teachers are expected to deliver accommodations consistently.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75ABFD-E815-1D98-462D-9ED210B795B1}"/>
              </a:ext>
            </a:extLst>
          </p:cNvPr>
          <p:cNvSpPr txBox="1"/>
          <p:nvPr/>
        </p:nvSpPr>
        <p:spPr>
          <a:xfrm>
            <a:off x="537985" y="4490521"/>
            <a:ext cx="4281441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en-US" sz="1600">
                <a:highlight>
                  <a:srgbClr val="FFFFFF"/>
                </a:highlight>
                <a:latin typeface="Apercu"/>
              </a:rPr>
              <a:t>Most solutions: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Only work inside specific apps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Disrupt teaching flow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Create documentation gaps 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121631-EC1E-26BC-4304-E0B23AC3F3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82" t="659" r="22561" b="1058"/>
          <a:stretch>
            <a:fillRect/>
          </a:stretch>
        </p:blipFill>
        <p:spPr>
          <a:xfrm>
            <a:off x="5497157" y="840441"/>
            <a:ext cx="7061375" cy="5177118"/>
          </a:xfrm>
          <a:prstGeom prst="roundRect">
            <a:avLst>
              <a:gd name="adj" fmla="val 2805"/>
            </a:avLst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78CCF3-EA41-347A-B3BD-CBBF7AD78155}"/>
              </a:ext>
            </a:extLst>
          </p:cNvPr>
          <p:cNvSpPr txBox="1"/>
          <p:nvPr/>
        </p:nvSpPr>
        <p:spPr>
          <a:xfrm>
            <a:off x="537985" y="5776034"/>
            <a:ext cx="4464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600">
                <a:solidFill>
                  <a:srgbClr val="1271E9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Accessibility should not interrupt instruction. </a:t>
            </a:r>
          </a:p>
        </p:txBody>
      </p:sp>
    </p:spTree>
    <p:extLst>
      <p:ext uri="{BB962C8B-B14F-4D97-AF65-F5344CB8AC3E}">
        <p14:creationId xmlns:p14="http://schemas.microsoft.com/office/powerpoint/2010/main" val="609071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C77E6-8CE9-95C1-DF04-1A58737AE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FC3AA66-3578-9251-FE9E-33D1FE61FDA4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C91AEBEE-7DBE-8AC1-6D45-086BF4244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B42A18-8187-710A-D626-D47DD32AEF09}"/>
              </a:ext>
            </a:extLst>
          </p:cNvPr>
          <p:cNvSpPr txBox="1"/>
          <p:nvPr/>
        </p:nvSpPr>
        <p:spPr>
          <a:xfrm>
            <a:off x="537985" y="946807"/>
            <a:ext cx="4206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rgbClr val="38246D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Accessibility, </a:t>
            </a:r>
            <a:br>
              <a:rPr lang="en-AU" sz="3200">
                <a:solidFill>
                  <a:srgbClr val="38246D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</a:br>
            <a:r>
              <a:rPr lang="en-AU" sz="3200">
                <a:solidFill>
                  <a:srgbClr val="38246D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Built Into Teaching.</a:t>
            </a:r>
            <a:endParaRPr lang="en-US" sz="3200">
              <a:solidFill>
                <a:srgbClr val="38246D"/>
              </a:solidFill>
              <a:latin typeface="Apercu Medium" panose="02000506040000020004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AAA306-597E-3D13-2DC8-A0E121177D14}"/>
              </a:ext>
            </a:extLst>
          </p:cNvPr>
          <p:cNvSpPr txBox="1"/>
          <p:nvPr/>
        </p:nvSpPr>
        <p:spPr>
          <a:xfrm>
            <a:off x="537985" y="2232320"/>
            <a:ext cx="4464321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en-US" sz="1600">
                <a:highlight>
                  <a:srgbClr val="FFFFFF"/>
                </a:highlight>
                <a:latin typeface="Apercu"/>
              </a:rPr>
              <a:t>Vivi Live Captions turns spoken instruction into real-time captions and per-device translation across classroom displays and student devices.</a:t>
            </a:r>
            <a:r>
              <a:rPr lang="en-US" sz="1600">
                <a:highlight>
                  <a:srgbClr val="FFFFFF"/>
                </a:highlight>
                <a:latin typeface="Apercu Light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DC5367-CB55-8BDF-E066-2375027DD7E3}"/>
              </a:ext>
            </a:extLst>
          </p:cNvPr>
          <p:cNvSpPr txBox="1"/>
          <p:nvPr/>
        </p:nvSpPr>
        <p:spPr>
          <a:xfrm>
            <a:off x="537985" y="3271612"/>
            <a:ext cx="4281441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Students follow along in the language they understand best. </a:t>
            </a:r>
            <a:br>
              <a:rPr lang="en-US" sz="1600">
                <a:highlight>
                  <a:srgbClr val="FFFFFF"/>
                </a:highlight>
                <a:latin typeface="Apercu"/>
              </a:rPr>
            </a:br>
            <a:endParaRPr lang="en-US" sz="1600">
              <a:highlight>
                <a:srgbClr val="FFFFFF"/>
              </a:highlight>
              <a:latin typeface="Apercu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Students who rely on captions see every word clearly. </a:t>
            </a:r>
            <a:br>
              <a:rPr lang="en-US" sz="1600">
                <a:highlight>
                  <a:srgbClr val="FFFFFF"/>
                </a:highlight>
                <a:latin typeface="Apercu"/>
              </a:rPr>
            </a:br>
            <a:endParaRPr lang="en-US" sz="1600">
              <a:highlight>
                <a:srgbClr val="FFFFFF"/>
              </a:highlight>
              <a:latin typeface="Apercu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>
                <a:highlight>
                  <a:srgbClr val="FFFFFF"/>
                </a:highlight>
                <a:latin typeface="Apercu"/>
              </a:rPr>
              <a:t>Teachers stay in flow. 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6ABEF7-ED0E-C2F6-751C-104083E14A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580" r="4580"/>
          <a:stretch/>
        </p:blipFill>
        <p:spPr>
          <a:xfrm>
            <a:off x="5497157" y="840441"/>
            <a:ext cx="7061375" cy="5177118"/>
          </a:xfrm>
          <a:prstGeom prst="roundRect">
            <a:avLst>
              <a:gd name="adj" fmla="val 2805"/>
            </a:avLst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0970D8-EC4C-6721-38E9-77A08A5EDB0E}"/>
              </a:ext>
            </a:extLst>
          </p:cNvPr>
          <p:cNvSpPr txBox="1"/>
          <p:nvPr/>
        </p:nvSpPr>
        <p:spPr>
          <a:xfrm>
            <a:off x="537985" y="5295789"/>
            <a:ext cx="4464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600">
                <a:solidFill>
                  <a:srgbClr val="1271E9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Captions work across websites, videos, demonstrations, and discussions.</a:t>
            </a:r>
          </a:p>
        </p:txBody>
      </p:sp>
    </p:spTree>
    <p:extLst>
      <p:ext uri="{BB962C8B-B14F-4D97-AF65-F5344CB8AC3E}">
        <p14:creationId xmlns:p14="http://schemas.microsoft.com/office/powerpoint/2010/main" val="3108037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6128920A-EFEE-A8FA-D1AC-0EDBF007ED3F}"/>
              </a:ext>
            </a:extLst>
          </p:cNvPr>
          <p:cNvSpPr/>
          <p:nvPr/>
        </p:nvSpPr>
        <p:spPr>
          <a:xfrm>
            <a:off x="-697537" y="5961669"/>
            <a:ext cx="3715642" cy="371564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021F777-11B6-211C-5056-CC230395F374}"/>
              </a:ext>
            </a:extLst>
          </p:cNvPr>
          <p:cNvSpPr/>
          <p:nvPr/>
        </p:nvSpPr>
        <p:spPr>
          <a:xfrm>
            <a:off x="-1256786" y="5473514"/>
            <a:ext cx="2768972" cy="2768972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66AC912-EB1D-AAE7-7321-B3F039ED0CDF}"/>
              </a:ext>
            </a:extLst>
          </p:cNvPr>
          <p:cNvSpPr/>
          <p:nvPr/>
        </p:nvSpPr>
        <p:spPr>
          <a:xfrm>
            <a:off x="9293989" y="1545793"/>
            <a:ext cx="452350" cy="452350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56E8E42-EC4B-E619-194D-84AFA8F89AE3}"/>
              </a:ext>
            </a:extLst>
          </p:cNvPr>
          <p:cNvSpPr/>
          <p:nvPr/>
        </p:nvSpPr>
        <p:spPr>
          <a:xfrm>
            <a:off x="10493083" y="-588630"/>
            <a:ext cx="2781434" cy="2781434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DB9B9E-2977-6CEF-8FA9-676F641C943D}"/>
              </a:ext>
            </a:extLst>
          </p:cNvPr>
          <p:cNvSpPr/>
          <p:nvPr/>
        </p:nvSpPr>
        <p:spPr>
          <a:xfrm>
            <a:off x="9972935" y="1853617"/>
            <a:ext cx="520148" cy="520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39DBD6D-9B22-2967-B13E-7C717EE02D25}"/>
              </a:ext>
            </a:extLst>
          </p:cNvPr>
          <p:cNvSpPr/>
          <p:nvPr/>
        </p:nvSpPr>
        <p:spPr>
          <a:xfrm>
            <a:off x="10880404" y="624998"/>
            <a:ext cx="523548" cy="523548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4FF7321-964C-E202-7398-353BCF173D4B}"/>
              </a:ext>
            </a:extLst>
          </p:cNvPr>
          <p:cNvSpPr/>
          <p:nvPr/>
        </p:nvSpPr>
        <p:spPr>
          <a:xfrm>
            <a:off x="9072095" y="204793"/>
            <a:ext cx="1105838" cy="1105838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502C095-F7AE-0FC1-9F0F-23F054AEAC52}"/>
              </a:ext>
            </a:extLst>
          </p:cNvPr>
          <p:cNvSpPr/>
          <p:nvPr/>
        </p:nvSpPr>
        <p:spPr>
          <a:xfrm>
            <a:off x="11333596" y="802087"/>
            <a:ext cx="2322767" cy="232276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</a:p>
        </p:txBody>
      </p:sp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E8D2CA17-8ABB-E40E-4C48-EFA0C0419D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766B8AD-DB04-DB1D-71B6-100E550E04F7}"/>
              </a:ext>
            </a:extLst>
          </p:cNvPr>
          <p:cNvSpPr/>
          <p:nvPr/>
        </p:nvSpPr>
        <p:spPr>
          <a:xfrm>
            <a:off x="656216" y="2142669"/>
            <a:ext cx="2581836" cy="2572662"/>
          </a:xfrm>
          <a:prstGeom prst="roundRect">
            <a:avLst>
              <a:gd name="adj" fmla="val 72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616F2F2-F00C-3E97-E370-52260B5E5F9C}"/>
              </a:ext>
            </a:extLst>
          </p:cNvPr>
          <p:cNvSpPr/>
          <p:nvPr/>
        </p:nvSpPr>
        <p:spPr>
          <a:xfrm>
            <a:off x="3420949" y="2142669"/>
            <a:ext cx="2581836" cy="2572662"/>
          </a:xfrm>
          <a:prstGeom prst="roundRect">
            <a:avLst>
              <a:gd name="adj" fmla="val 72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2AD5F40-8BB1-5ECD-9A14-F8476B96009E}"/>
              </a:ext>
            </a:extLst>
          </p:cNvPr>
          <p:cNvSpPr/>
          <p:nvPr/>
        </p:nvSpPr>
        <p:spPr>
          <a:xfrm>
            <a:off x="6185682" y="2142669"/>
            <a:ext cx="2581836" cy="2572662"/>
          </a:xfrm>
          <a:prstGeom prst="roundRect">
            <a:avLst>
              <a:gd name="adj" fmla="val 72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934DA3C-9068-F238-066E-4C180CFF52ED}"/>
              </a:ext>
            </a:extLst>
          </p:cNvPr>
          <p:cNvSpPr/>
          <p:nvPr/>
        </p:nvSpPr>
        <p:spPr>
          <a:xfrm>
            <a:off x="8950416" y="2142669"/>
            <a:ext cx="2581836" cy="2572662"/>
          </a:xfrm>
          <a:prstGeom prst="roundRect">
            <a:avLst>
              <a:gd name="adj" fmla="val 72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28F98AE-0A31-2BB6-4162-E76A1AAFCC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6202" y="2373764"/>
            <a:ext cx="503249" cy="50324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9312391E-43F2-F48B-9D24-D926FCE0CB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59102" y="2373764"/>
            <a:ext cx="503250" cy="50325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1AF6E7B-C220-3D99-2440-CA97DF3763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68539" y="2373763"/>
            <a:ext cx="503249" cy="50324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2EF592C-A45A-B370-3B0C-4CF5E1DF4D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19751" y="2373766"/>
            <a:ext cx="503250" cy="50325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493E512-6F5F-E0D5-7C26-872055C078A7}"/>
              </a:ext>
            </a:extLst>
          </p:cNvPr>
          <p:cNvSpPr txBox="1"/>
          <p:nvPr/>
        </p:nvSpPr>
        <p:spPr>
          <a:xfrm>
            <a:off x="880945" y="2967335"/>
            <a:ext cx="2137160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percu"/>
              </a:rPr>
              <a:t>For Students</a:t>
            </a:r>
            <a:r>
              <a:rPr lang="en-US" sz="1600">
                <a:solidFill>
                  <a:schemeClr val="bg1"/>
                </a:solidFill>
                <a:latin typeface="Apercu"/>
              </a:rPr>
              <a:t> </a:t>
            </a:r>
            <a:br>
              <a:rPr lang="en-US" sz="1600">
                <a:latin typeface="Apercu" panose="02000506040000020004" pitchFamily="2" charset="77"/>
              </a:rPr>
            </a:br>
            <a:r>
              <a:rPr lang="en-US" sz="1400">
                <a:solidFill>
                  <a:schemeClr val="bg1"/>
                </a:solidFill>
                <a:latin typeface="Apercu"/>
              </a:rPr>
              <a:t>Understand every lesson. </a:t>
            </a:r>
            <a:endParaRPr lang="en-US" sz="1600">
              <a:solidFill>
                <a:schemeClr val="bg1"/>
              </a:solidFill>
              <a:latin typeface="Apercu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F51C91-6419-55B8-E278-749BF09DC0C9}"/>
              </a:ext>
            </a:extLst>
          </p:cNvPr>
          <p:cNvSpPr txBox="1"/>
          <p:nvPr/>
        </p:nvSpPr>
        <p:spPr>
          <a:xfrm>
            <a:off x="3601842" y="2967335"/>
            <a:ext cx="2137160" cy="984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percu"/>
              </a:rPr>
              <a:t>For Teachers</a:t>
            </a:r>
            <a:br>
              <a:rPr lang="en-US" sz="1600">
                <a:latin typeface="Apercu" panose="02000506040000020004" pitchFamily="2" charset="77"/>
              </a:rPr>
            </a:br>
            <a:r>
              <a:rPr lang="en-US" sz="1400">
                <a:solidFill>
                  <a:schemeClr val="bg1"/>
                </a:solidFill>
                <a:latin typeface="Apercu"/>
              </a:rPr>
              <a:t>Activate accessibility without changing how you teach. </a:t>
            </a:r>
            <a:endParaRPr lang="en-US" sz="1600">
              <a:solidFill>
                <a:schemeClr val="bg1"/>
              </a:solidFill>
              <a:latin typeface="Apercu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F51C98-900B-ACDA-F614-255B5E969C03}"/>
              </a:ext>
            </a:extLst>
          </p:cNvPr>
          <p:cNvSpPr txBox="1"/>
          <p:nvPr/>
        </p:nvSpPr>
        <p:spPr>
          <a:xfrm>
            <a:off x="6389647" y="2967335"/>
            <a:ext cx="2137160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percu"/>
              </a:rPr>
              <a:t>For IT</a:t>
            </a:r>
            <a:r>
              <a:rPr lang="en-US" sz="1600">
                <a:solidFill>
                  <a:schemeClr val="bg1"/>
                </a:solidFill>
                <a:latin typeface="Apercu"/>
              </a:rPr>
              <a:t> </a:t>
            </a:r>
            <a:br>
              <a:rPr lang="en-US" sz="1600">
                <a:latin typeface="Apercu" panose="02000506040000020004" pitchFamily="2" charset="77"/>
              </a:rPr>
            </a:br>
            <a:r>
              <a:rPr lang="en-US" sz="1400">
                <a:solidFill>
                  <a:schemeClr val="bg1"/>
                </a:solidFill>
                <a:latin typeface="Apercu"/>
              </a:rPr>
              <a:t>Privacy-first processing. Zero stored audio. </a:t>
            </a:r>
            <a:endParaRPr lang="en-US" sz="1600">
              <a:solidFill>
                <a:schemeClr val="bg1"/>
              </a:solidFill>
              <a:latin typeface="Apercu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6685A8-C69F-0F58-052A-385FC5E386EA}"/>
              </a:ext>
            </a:extLst>
          </p:cNvPr>
          <p:cNvSpPr txBox="1"/>
          <p:nvPr/>
        </p:nvSpPr>
        <p:spPr>
          <a:xfrm>
            <a:off x="9227632" y="2967335"/>
            <a:ext cx="2137160" cy="1415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percu"/>
              </a:rPr>
              <a:t>For Leaders</a:t>
            </a:r>
            <a:br>
              <a:rPr lang="en-US" sz="1600">
                <a:latin typeface="Apercu" panose="02000506040000020004" pitchFamily="2" charset="77"/>
              </a:rPr>
            </a:br>
            <a:r>
              <a:rPr lang="en-US" sz="1400">
                <a:solidFill>
                  <a:schemeClr val="bg1"/>
                </a:solidFill>
                <a:latin typeface="Apercu"/>
              </a:rPr>
              <a:t>Transcript export available to support accommodation documentation when needed. </a:t>
            </a:r>
            <a:endParaRPr lang="en-US" sz="1600">
              <a:solidFill>
                <a:schemeClr val="bg1"/>
              </a:solidFill>
              <a:latin typeface="Apercu"/>
            </a:endParaRPr>
          </a:p>
        </p:txBody>
      </p:sp>
    </p:spTree>
    <p:extLst>
      <p:ext uri="{BB962C8B-B14F-4D97-AF65-F5344CB8AC3E}">
        <p14:creationId xmlns:p14="http://schemas.microsoft.com/office/powerpoint/2010/main" val="3230768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16C2B-B56F-4C48-9A9E-E5271015C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51F9CD4C-003F-00F5-FCC4-265A4FA9A8E2}"/>
              </a:ext>
            </a:extLst>
          </p:cNvPr>
          <p:cNvSpPr/>
          <p:nvPr/>
        </p:nvSpPr>
        <p:spPr>
          <a:xfrm>
            <a:off x="7690017" y="-112524"/>
            <a:ext cx="7378700" cy="7378700"/>
          </a:xfrm>
          <a:prstGeom prst="ellipse">
            <a:avLst/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9FD4B7-68EF-C369-E626-B95DA9BE7B9E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9E97F954-5D51-18B5-8C28-AAE13CC00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122BE1ED-AF36-2AC1-D27B-D7F2D8234D4E}"/>
              </a:ext>
            </a:extLst>
          </p:cNvPr>
          <p:cNvSpPr/>
          <p:nvPr/>
        </p:nvSpPr>
        <p:spPr>
          <a:xfrm>
            <a:off x="240638" y="1206718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0DA38-44FF-E436-5F65-98B54E51F7FB}"/>
              </a:ext>
            </a:extLst>
          </p:cNvPr>
          <p:cNvSpPr txBox="1"/>
          <p:nvPr/>
        </p:nvSpPr>
        <p:spPr>
          <a:xfrm>
            <a:off x="628839" y="919897"/>
            <a:ext cx="39260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>
                <a:solidFill>
                  <a:schemeClr val="tx2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Built for Enterprise IT </a:t>
            </a:r>
            <a:endParaRPr lang="en-US" sz="4800">
              <a:solidFill>
                <a:schemeClr val="tx2"/>
              </a:solidFill>
              <a:latin typeface="Apercu Medium" panose="02000506040000020004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769E9D-5A26-9A2B-E417-F69A58AD5AE3}"/>
              </a:ext>
            </a:extLst>
          </p:cNvPr>
          <p:cNvSpPr txBox="1"/>
          <p:nvPr/>
        </p:nvSpPr>
        <p:spPr>
          <a:xfrm>
            <a:off x="1170696" y="2598729"/>
            <a:ext cx="40269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  <a:t>Captures audio from teacher device or classroom mic</a:t>
            </a:r>
          </a:p>
          <a:p>
            <a:pPr fontAlgn="base"/>
            <a:endParaRPr lang="en-US" sz="1400">
              <a:highlight>
                <a:srgbClr val="FFFFFF"/>
              </a:highlight>
              <a:latin typeface="Apercu" panose="02000506040000020004" pitchFamily="2" charset="77"/>
            </a:endParaRPr>
          </a:p>
          <a:p>
            <a:pPr fontAlgn="base"/>
            <a: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  <a:t>Real-time transcription and translation</a:t>
            </a:r>
          </a:p>
          <a:p>
            <a:pPr fontAlgn="base"/>
            <a:endParaRPr lang="en-US" sz="1400">
              <a:highlight>
                <a:srgbClr val="FFFFFF"/>
              </a:highlight>
              <a:latin typeface="Apercu" panose="02000506040000020004" pitchFamily="2" charset="77"/>
            </a:endParaRPr>
          </a:p>
          <a:p>
            <a:pPr fontAlgn="base"/>
            <a:r>
              <a:rPr lang="en-US" sz="1400">
                <a:latin typeface="Apercu" panose="02000506040000020004" pitchFamily="2" charset="77"/>
              </a:rPr>
              <a:t>Displays on classroom screens and student devices</a:t>
            </a:r>
          </a:p>
          <a:p>
            <a:pPr fontAlgn="base"/>
            <a:r>
              <a:rPr lang="en-US" sz="1400">
                <a:latin typeface="Apercu" panose="02000506040000020004" pitchFamily="2" charset="77"/>
              </a:rPr>
              <a:t> </a:t>
            </a:r>
          </a:p>
          <a:p>
            <a:pPr fontAlgn="base"/>
            <a:r>
              <a:rPr lang="en-US" sz="1400">
                <a:latin typeface="Apercu" panose="02000506040000020004" pitchFamily="2" charset="77"/>
              </a:rPr>
              <a:t>Centrally managed in Vivi Central</a:t>
            </a:r>
          </a:p>
          <a:p>
            <a:pPr fontAlgn="base"/>
            <a:endParaRPr lang="en-US" sz="1400">
              <a:highlight>
                <a:srgbClr val="FFFFFF"/>
              </a:highlight>
              <a:latin typeface="Apercu" panose="02000506040000020004" pitchFamily="2" charset="77"/>
            </a:endParaRPr>
          </a:p>
          <a:p>
            <a:pPr fontAlgn="base"/>
            <a: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  <a:t>No separate captioning vendor. </a:t>
            </a:r>
          </a:p>
          <a:p>
            <a:pPr fontAlgn="base"/>
            <a:b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</a:br>
            <a: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  <a:t>No stored audio. </a:t>
            </a:r>
          </a:p>
          <a:p>
            <a:pPr fontAlgn="base"/>
            <a:b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</a:br>
            <a:r>
              <a:rPr lang="en-US" sz="1400">
                <a:highlight>
                  <a:srgbClr val="FFFFFF"/>
                </a:highlight>
                <a:latin typeface="Apercu" panose="02000506040000020004" pitchFamily="2" charset="77"/>
              </a:rPr>
              <a:t>Session-based processing. </a:t>
            </a:r>
          </a:p>
          <a:p>
            <a:pPr fontAlgn="base"/>
            <a:endParaRPr lang="en-US" sz="1400">
              <a:highlight>
                <a:srgbClr val="FFFFFF"/>
              </a:highlight>
              <a:latin typeface="Apercu" panose="02000506040000020004" pitchFamily="2" charset="77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E93B257-519D-C475-6D5A-100CED8610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2706571"/>
            <a:ext cx="304800" cy="3048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2F2D606-252E-1AEB-3C99-2335A9CA34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3787122"/>
            <a:ext cx="304800" cy="3048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947BE626-24A3-7C4D-CB05-55EE567098B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4326118"/>
            <a:ext cx="304800" cy="3048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E7E4830-936A-D79B-57B3-374095045E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3246901"/>
            <a:ext cx="304800" cy="304800"/>
          </a:xfrm>
          <a:prstGeom prst="rect">
            <a:avLst/>
          </a:prstGeom>
        </p:spPr>
      </p:pic>
      <p:pic>
        <p:nvPicPr>
          <p:cNvPr id="17" name="Picture 1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69E60F8-A3B2-F78B-41D1-860DE0F47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00" y="1567105"/>
            <a:ext cx="5585685" cy="372379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0AC30C7-FA9C-B975-A783-A64ED34147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4747336"/>
            <a:ext cx="304800" cy="3048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7F3B548-F27F-BB77-BFC3-05FE95E10DE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5180247"/>
            <a:ext cx="304800" cy="3048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F839729F-582B-6071-3579-A87449A7E0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560146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80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9F7CC-B728-C2CA-E3D9-B399145AF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E0A2EA35-2EC4-AB46-BA4C-D52EE93A47EB}"/>
              </a:ext>
            </a:extLst>
          </p:cNvPr>
          <p:cNvSpPr/>
          <p:nvPr/>
        </p:nvSpPr>
        <p:spPr>
          <a:xfrm>
            <a:off x="7690017" y="-112524"/>
            <a:ext cx="7378700" cy="7378700"/>
          </a:xfrm>
          <a:prstGeom prst="ellipse">
            <a:avLst/>
          </a:prstGeom>
          <a:solidFill>
            <a:srgbClr val="76BFF7"/>
          </a:solidFill>
          <a:ln>
            <a:solidFill>
              <a:srgbClr val="76BF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5144D0-7457-D548-59BB-ABB8B17C410E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688525EC-1BE6-A87F-F023-84ED0CCC2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F0F6E7FD-4501-8F96-90BB-2A489066B0E1}"/>
              </a:ext>
            </a:extLst>
          </p:cNvPr>
          <p:cNvSpPr/>
          <p:nvPr/>
        </p:nvSpPr>
        <p:spPr>
          <a:xfrm>
            <a:off x="240638" y="1206718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B196F4-5AE0-96AB-9179-7613F3CAC79D}"/>
              </a:ext>
            </a:extLst>
          </p:cNvPr>
          <p:cNvSpPr txBox="1"/>
          <p:nvPr/>
        </p:nvSpPr>
        <p:spPr>
          <a:xfrm>
            <a:off x="628839" y="919897"/>
            <a:ext cx="39260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>
                <a:solidFill>
                  <a:schemeClr val="tx2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Privacy-First Architecture </a:t>
            </a:r>
            <a:endParaRPr lang="en-US" sz="4800">
              <a:solidFill>
                <a:schemeClr val="tx2"/>
              </a:solidFill>
              <a:latin typeface="Apercu Medium" panose="02000506040000020004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C951F9-6EF5-2582-EA25-0BACC553CEDC}"/>
              </a:ext>
            </a:extLst>
          </p:cNvPr>
          <p:cNvSpPr txBox="1"/>
          <p:nvPr/>
        </p:nvSpPr>
        <p:spPr>
          <a:xfrm>
            <a:off x="1151555" y="2706571"/>
            <a:ext cx="43620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600">
                <a:highlight>
                  <a:srgbClr val="FFFFFF"/>
                </a:highlight>
                <a:latin typeface="Apercu" panose="02000506040000020004" pitchFamily="2" charset="77"/>
              </a:rPr>
              <a:t>Audio processed in real time and not stored</a:t>
            </a:r>
          </a:p>
          <a:p>
            <a:pPr fontAlgn="base"/>
            <a:endParaRPr lang="en-US" sz="1600">
              <a:highlight>
                <a:srgbClr val="FFFFFF"/>
              </a:highlight>
              <a:latin typeface="Apercu" panose="02000506040000020004" pitchFamily="2" charset="77"/>
            </a:endParaRPr>
          </a:p>
          <a:p>
            <a:pPr fontAlgn="base"/>
            <a:r>
              <a:rPr lang="en-US" sz="1600">
                <a:latin typeface="Apercu" panose="02000506040000020004" pitchFamily="2" charset="77"/>
              </a:rPr>
              <a:t>Session-based transcription</a:t>
            </a:r>
          </a:p>
          <a:p>
            <a:pPr fontAlgn="base"/>
            <a:r>
              <a:rPr lang="en-US" sz="1600">
                <a:latin typeface="Apercu" panose="02000506040000020004" pitchFamily="2" charset="77"/>
              </a:rPr>
              <a:t> </a:t>
            </a:r>
          </a:p>
          <a:p>
            <a:pPr fontAlgn="base"/>
            <a:r>
              <a:rPr lang="en-US" sz="1600">
                <a:latin typeface="Apercu" panose="02000506040000020004" pitchFamily="2" charset="77"/>
              </a:rPr>
              <a:t>Transcript export available when needed</a:t>
            </a:r>
          </a:p>
          <a:p>
            <a:pPr fontAlgn="base"/>
            <a:r>
              <a:rPr lang="en-US" sz="1600">
                <a:latin typeface="Apercu" panose="02000506040000020004" pitchFamily="2" charset="77"/>
              </a:rPr>
              <a:t> </a:t>
            </a:r>
          </a:p>
          <a:p>
            <a:pPr fontAlgn="base"/>
            <a:r>
              <a:rPr lang="en-US" sz="1600">
                <a:latin typeface="Apercu" panose="02000506040000020004" pitchFamily="2" charset="77"/>
              </a:rPr>
              <a:t>Designed to align with accessibility standards</a:t>
            </a:r>
          </a:p>
          <a:p>
            <a:pPr fontAlgn="base"/>
            <a:endParaRPr lang="en-US" sz="1600">
              <a:highlight>
                <a:srgbClr val="FFFFFF"/>
              </a:highlight>
              <a:latin typeface="Apercu" panose="02000506040000020004" pitchFamily="2" charset="77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0860C8A-1522-890A-1933-FA0BAECA96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2706571"/>
            <a:ext cx="304800" cy="3048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EEDCD5C-4726-7390-F218-1B9964E242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3693910"/>
            <a:ext cx="304800" cy="3048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4BD1120-537A-BD5F-AFBF-0321B77E59C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4184259"/>
            <a:ext cx="304800" cy="3048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D486144-9CA5-4035-534E-BA56D34338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532" y="3203561"/>
            <a:ext cx="304800" cy="304800"/>
          </a:xfrm>
          <a:prstGeom prst="rect">
            <a:avLst/>
          </a:prstGeom>
        </p:spPr>
      </p:pic>
      <p:pic>
        <p:nvPicPr>
          <p:cNvPr id="17" name="Picture 1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4DBE5EA-2FEB-0E92-41E4-06D2AEBCE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00" y="1567105"/>
            <a:ext cx="5585685" cy="37237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928F9D-A36C-070E-9431-BD945EDA34FF}"/>
              </a:ext>
            </a:extLst>
          </p:cNvPr>
          <p:cNvSpPr txBox="1"/>
          <p:nvPr/>
        </p:nvSpPr>
        <p:spPr>
          <a:xfrm>
            <a:off x="628839" y="4769939"/>
            <a:ext cx="4975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600">
                <a:solidFill>
                  <a:srgbClr val="1271E9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Reduces risk while supporting formal accommodation documentation.</a:t>
            </a:r>
          </a:p>
        </p:txBody>
      </p:sp>
    </p:spTree>
    <p:extLst>
      <p:ext uri="{BB962C8B-B14F-4D97-AF65-F5344CB8AC3E}">
        <p14:creationId xmlns:p14="http://schemas.microsoft.com/office/powerpoint/2010/main" val="4060915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84A5C7-0648-21D1-4420-52B75E308A8A}"/>
              </a:ext>
            </a:extLst>
          </p:cNvPr>
          <p:cNvSpPr/>
          <p:nvPr/>
        </p:nvSpPr>
        <p:spPr>
          <a:xfrm>
            <a:off x="388633" y="435425"/>
            <a:ext cx="11350649" cy="59761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F5F71E-FA8F-A74C-6C9B-9C042FE78624}"/>
              </a:ext>
            </a:extLst>
          </p:cNvPr>
          <p:cNvSpPr txBox="1"/>
          <p:nvPr/>
        </p:nvSpPr>
        <p:spPr>
          <a:xfrm>
            <a:off x="1050782" y="3002164"/>
            <a:ext cx="4677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ercu" panose="02000506040000020004" pitchFamily="2" charset="77"/>
                <a:ea typeface="+mn-ea"/>
                <a:cs typeface="+mn-cs"/>
              </a:rPr>
              <a:t>THANK YOU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966A874-75FB-2C0D-597A-CAB980322749}"/>
              </a:ext>
            </a:extLst>
          </p:cNvPr>
          <p:cNvSpPr/>
          <p:nvPr/>
        </p:nvSpPr>
        <p:spPr>
          <a:xfrm>
            <a:off x="7958094" y="920968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4912F0F-04E5-5642-9867-A5CEC618E2DA}"/>
              </a:ext>
            </a:extLst>
          </p:cNvPr>
          <p:cNvSpPr/>
          <p:nvPr/>
        </p:nvSpPr>
        <p:spPr>
          <a:xfrm>
            <a:off x="8828103" y="1862637"/>
            <a:ext cx="1351358" cy="13513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DF1C2EC-069D-D2ED-AD0E-36E35F84F3FA}"/>
              </a:ext>
            </a:extLst>
          </p:cNvPr>
          <p:cNvSpPr/>
          <p:nvPr/>
        </p:nvSpPr>
        <p:spPr>
          <a:xfrm>
            <a:off x="8489495" y="1666219"/>
            <a:ext cx="191881" cy="1918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114FA19-4410-41FD-8A8F-5BFC272DD478}"/>
              </a:ext>
            </a:extLst>
          </p:cNvPr>
          <p:cNvSpPr/>
          <p:nvPr/>
        </p:nvSpPr>
        <p:spPr>
          <a:xfrm>
            <a:off x="8202723" y="4259733"/>
            <a:ext cx="537807" cy="537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14437CE-6C46-EE9B-A614-6B0228E0D7B0}"/>
              </a:ext>
            </a:extLst>
          </p:cNvPr>
          <p:cNvSpPr/>
          <p:nvPr/>
        </p:nvSpPr>
        <p:spPr>
          <a:xfrm>
            <a:off x="11038346" y="3293783"/>
            <a:ext cx="724044" cy="7240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E903903-1E87-62AF-9ACC-F821525AFA3E}"/>
              </a:ext>
            </a:extLst>
          </p:cNvPr>
          <p:cNvSpPr/>
          <p:nvPr/>
        </p:nvSpPr>
        <p:spPr>
          <a:xfrm>
            <a:off x="9075217" y="3957038"/>
            <a:ext cx="1967696" cy="196769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DDEBD0-B538-8C8B-5088-92F657CBC812}"/>
              </a:ext>
            </a:extLst>
          </p:cNvPr>
          <p:cNvSpPr/>
          <p:nvPr/>
        </p:nvSpPr>
        <p:spPr>
          <a:xfrm>
            <a:off x="10370165" y="2787715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0314C71-30EF-39A2-BF6F-5A4D5C48A6C6}"/>
              </a:ext>
            </a:extLst>
          </p:cNvPr>
          <p:cNvSpPr/>
          <p:nvPr/>
        </p:nvSpPr>
        <p:spPr>
          <a:xfrm>
            <a:off x="10272701" y="1471383"/>
            <a:ext cx="439586" cy="43958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4FB622D-727F-0120-BD29-38B3CAE57ABE}"/>
              </a:ext>
            </a:extLst>
          </p:cNvPr>
          <p:cNvSpPr/>
          <p:nvPr/>
        </p:nvSpPr>
        <p:spPr>
          <a:xfrm>
            <a:off x="7548709" y="5261998"/>
            <a:ext cx="597421" cy="597421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C8281D8-67A7-55B1-D2A5-16F9E6505CBF}"/>
              </a:ext>
            </a:extLst>
          </p:cNvPr>
          <p:cNvSpPr/>
          <p:nvPr/>
        </p:nvSpPr>
        <p:spPr>
          <a:xfrm>
            <a:off x="7768721" y="4413576"/>
            <a:ext cx="2294261" cy="2294261"/>
          </a:xfrm>
          <a:prstGeom prst="ellipse">
            <a:avLst/>
          </a:prstGeom>
          <a:noFill/>
          <a:ln>
            <a:solidFill>
              <a:srgbClr val="1271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Picture 6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BB230B84-7D24-8806-230E-9D9B095D6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7" y="796395"/>
            <a:ext cx="2182530" cy="108250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D5B1BE3-9512-3F1F-AEC8-C9E1901D3CEB}"/>
              </a:ext>
            </a:extLst>
          </p:cNvPr>
          <p:cNvSpPr txBox="1"/>
          <p:nvPr/>
        </p:nvSpPr>
        <p:spPr>
          <a:xfrm>
            <a:off x="1050782" y="5329875"/>
            <a:ext cx="86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60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ercu Medium" panose="02000506040000020004" pitchFamily="2" charset="77"/>
                <a:ea typeface="+mn-ea"/>
                <a:cs typeface="+mn-cs"/>
              </a:rPr>
              <a:t>vivi.io</a:t>
            </a:r>
            <a:endParaRPr kumimoji="0" lang="en-US" sz="2400" b="0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ercu Medium" panose="02000506040000020004" pitchFamily="2" charset="77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6A70888-D24D-4715-47C3-DDEEA1D6EC2F}"/>
              </a:ext>
            </a:extLst>
          </p:cNvPr>
          <p:cNvSpPr/>
          <p:nvPr/>
        </p:nvSpPr>
        <p:spPr>
          <a:xfrm>
            <a:off x="10785525" y="1774392"/>
            <a:ext cx="1967696" cy="1967696"/>
          </a:xfrm>
          <a:prstGeom prst="ellipse">
            <a:avLst/>
          </a:prstGeom>
          <a:noFill/>
          <a:ln>
            <a:solidFill>
              <a:srgbClr val="370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32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emeVivi">
  <a:themeElements>
    <a:clrScheme name="Vivi Colours">
      <a:dk1>
        <a:srgbClr val="282828"/>
      </a:dk1>
      <a:lt1>
        <a:srgbClr val="FFFFFF"/>
      </a:lt1>
      <a:dk2>
        <a:srgbClr val="1270E8"/>
      </a:dk2>
      <a:lt2>
        <a:srgbClr val="C0C5C9"/>
      </a:lt2>
      <a:accent1>
        <a:srgbClr val="1270E8"/>
      </a:accent1>
      <a:accent2>
        <a:srgbClr val="36096E"/>
      </a:accent2>
      <a:accent3>
        <a:srgbClr val="7DE1B9"/>
      </a:accent3>
      <a:accent4>
        <a:srgbClr val="9932D7"/>
      </a:accent4>
      <a:accent5>
        <a:srgbClr val="9A34D8"/>
      </a:accent5>
      <a:accent6>
        <a:srgbClr val="7DE1B9"/>
      </a:accent6>
      <a:hlink>
        <a:srgbClr val="1270E8"/>
      </a:hlink>
      <a:folHlink>
        <a:srgbClr val="9932D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vi_Template_24  -  Read-Only" id="{23FB113A-BD94-4509-BD48-84B0C6431FC2}" vid="{E38CE47C-660D-44C1-A8A2-A40F0237F4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4FD9B71F4FEC498FD51B5DBE1E27C3" ma:contentTypeVersion="21" ma:contentTypeDescription="Create a new document." ma:contentTypeScope="" ma:versionID="bb79b0774627d50d0d4e8961924cae99">
  <xsd:schema xmlns:xsd="http://www.w3.org/2001/XMLSchema" xmlns:xs="http://www.w3.org/2001/XMLSchema" xmlns:p="http://schemas.microsoft.com/office/2006/metadata/properties" xmlns:ns1="http://schemas.microsoft.com/sharepoint/v3" xmlns:ns2="867ace9c-14d6-49fc-86d0-36fe88d0a2ac" xmlns:ns3="9ff7ca45-c624-4f92-bd40-7c819da3291e" targetNamespace="http://schemas.microsoft.com/office/2006/metadata/properties" ma:root="true" ma:fieldsID="e1ba43cf4210b2c55959758b1083b417" ns1:_="" ns2:_="" ns3:_="">
    <xsd:import namespace="http://schemas.microsoft.com/sharepoint/v3"/>
    <xsd:import namespace="867ace9c-14d6-49fc-86d0-36fe88d0a2ac"/>
    <xsd:import namespace="9ff7ca45-c624-4f92-bd40-7c819da3291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ace9c-14d6-49fc-86d0-36fe88d0a2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3b2ec40-b3e1-432b-9e2c-e5e6720b5d0b}" ma:internalName="TaxCatchAll" ma:showField="CatchAllData" ma:web="867ace9c-14d6-49fc-86d0-36fe88d0a2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7ca45-c624-4f92-bd40-7c819da329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2abe349-f502-4c38-98c6-a88b730a6a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7ace9c-14d6-49fc-86d0-36fe88d0a2ac" xsi:nil="true"/>
    <lcf76f155ced4ddcb4097134ff3c332f xmlns="9ff7ca45-c624-4f92-bd40-7c819da3291e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C01662-1769-498F-908A-0701B2E3884B}"/>
</file>

<file path=customXml/itemProps2.xml><?xml version="1.0" encoding="utf-8"?>
<ds:datastoreItem xmlns:ds="http://schemas.openxmlformats.org/officeDocument/2006/customXml" ds:itemID="{BA498941-A4EA-46B9-8057-30EF350EF2F9}">
  <ds:schemaRefs>
    <ds:schemaRef ds:uri="0d1f7d5a-958e-4372-b3e4-d8caef0afa8e"/>
    <ds:schemaRef ds:uri="d14e6227-7b13-4bad-a773-9cce96e90da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17BF11D-4C28-42F9-8DD3-1F957FA08B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8</Slides>
  <Notes>8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ThemeVivi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Marcela Ramos</dc:creator>
  <cp:revision>3</cp:revision>
  <dcterms:created xsi:type="dcterms:W3CDTF">2026-02-18T22:39:51Z</dcterms:created>
  <dcterms:modified xsi:type="dcterms:W3CDTF">2026-04-17T18:01:16Z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0x010100204FD9B71F4FEC498FD51B5DBE1E27C3</vt:lpwstr>
  </property>
  <property fmtid="{D5CDD505-2E9C-101B-9397-08002B2CF9AE}" pid="3" name="MediaServiceImageTags">
    <vt:lpwstr/>
  </property>
</Properties>
</file>