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42"/>
  </p:notesMasterIdLst>
  <p:sldIdLst>
    <p:sldId id="258" r:id="rId5"/>
    <p:sldId id="271" r:id="rId6"/>
    <p:sldId id="296" r:id="rId7"/>
    <p:sldId id="259" r:id="rId8"/>
    <p:sldId id="297" r:id="rId9"/>
    <p:sldId id="298" r:id="rId10"/>
    <p:sldId id="299" r:id="rId11"/>
    <p:sldId id="270" r:id="rId12"/>
    <p:sldId id="272" r:id="rId13"/>
    <p:sldId id="300" r:id="rId14"/>
    <p:sldId id="301" r:id="rId15"/>
    <p:sldId id="289" r:id="rId16"/>
    <p:sldId id="302" r:id="rId17"/>
    <p:sldId id="325" r:id="rId18"/>
    <p:sldId id="310" r:id="rId19"/>
    <p:sldId id="303" r:id="rId20"/>
    <p:sldId id="311" r:id="rId21"/>
    <p:sldId id="304" r:id="rId22"/>
    <p:sldId id="312" r:id="rId23"/>
    <p:sldId id="313" r:id="rId24"/>
    <p:sldId id="314" r:id="rId25"/>
    <p:sldId id="315" r:id="rId26"/>
    <p:sldId id="305" r:id="rId27"/>
    <p:sldId id="316" r:id="rId28"/>
    <p:sldId id="317" r:id="rId29"/>
    <p:sldId id="324" r:id="rId30"/>
    <p:sldId id="306" r:id="rId31"/>
    <p:sldId id="318" r:id="rId32"/>
    <p:sldId id="319" r:id="rId33"/>
    <p:sldId id="307" r:id="rId34"/>
    <p:sldId id="320" r:id="rId35"/>
    <p:sldId id="308" r:id="rId36"/>
    <p:sldId id="309" r:id="rId37"/>
    <p:sldId id="321" r:id="rId38"/>
    <p:sldId id="322" r:id="rId39"/>
    <p:sldId id="323" r:id="rId40"/>
    <p:sldId id="268"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E6F1"/>
    <a:srgbClr val="E4DE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53511C-E212-7D9E-729E-B60E649188DC}" v="50" dt="2026-04-27T11:55:20.1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7" d="100"/>
          <a:sy n="117" d="100"/>
        </p:scale>
        <p:origin x="318"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indy Beets" userId="S::cindyb@vivi.io::33eb7cec-a8eb-424e-a001-c97bc1d9b78b" providerId="AD" clId="Web-{F553511C-E212-7D9E-729E-B60E649188DC}"/>
    <pc:docChg chg="modSld">
      <pc:chgData name="Cindy Beets" userId="S::cindyb@vivi.io::33eb7cec-a8eb-424e-a001-c97bc1d9b78b" providerId="AD" clId="Web-{F553511C-E212-7D9E-729E-B60E649188DC}" dt="2026-04-27T11:55:20.114" v="37"/>
      <pc:docMkLst>
        <pc:docMk/>
      </pc:docMkLst>
      <pc:sldChg chg="modSp">
        <pc:chgData name="Cindy Beets" userId="S::cindyb@vivi.io::33eb7cec-a8eb-424e-a001-c97bc1d9b78b" providerId="AD" clId="Web-{F553511C-E212-7D9E-729E-B60E649188DC}" dt="2026-04-27T11:54:24.270" v="34" actId="1076"/>
        <pc:sldMkLst>
          <pc:docMk/>
          <pc:sldMk cId="4018280364" sldId="299"/>
        </pc:sldMkLst>
        <pc:spChg chg="mod">
          <ac:chgData name="Cindy Beets" userId="S::cindyb@vivi.io::33eb7cec-a8eb-424e-a001-c97bc1d9b78b" providerId="AD" clId="Web-{F553511C-E212-7D9E-729E-B60E649188DC}" dt="2026-04-27T11:53:42.863" v="26" actId="20577"/>
          <ac:spMkLst>
            <pc:docMk/>
            <pc:sldMk cId="4018280364" sldId="299"/>
            <ac:spMk id="9" creationId="{9B769E9D-5A26-9A2B-E417-F69A58AD5AE3}"/>
          </ac:spMkLst>
        </pc:spChg>
        <pc:picChg chg="mod">
          <ac:chgData name="Cindy Beets" userId="S::cindyb@vivi.io::33eb7cec-a8eb-424e-a001-c97bc1d9b78b" providerId="AD" clId="Web-{F553511C-E212-7D9E-729E-B60E649188DC}" dt="2026-04-27T11:53:58.129" v="28" actId="1076"/>
          <ac:picMkLst>
            <pc:docMk/>
            <pc:sldMk cId="4018280364" sldId="299"/>
            <ac:picMk id="5" creationId="{4F347D54-A4A3-983C-B377-CD0D4AE267CB}"/>
          </ac:picMkLst>
        </pc:picChg>
        <pc:picChg chg="mod">
          <ac:chgData name="Cindy Beets" userId="S::cindyb@vivi.io::33eb7cec-a8eb-424e-a001-c97bc1d9b78b" providerId="AD" clId="Web-{F553511C-E212-7D9E-729E-B60E649188DC}" dt="2026-04-27T11:54:24.254" v="33" actId="1076"/>
          <ac:picMkLst>
            <pc:docMk/>
            <pc:sldMk cId="4018280364" sldId="299"/>
            <ac:picMk id="7" creationId="{59CCF762-885A-BB4D-8C12-6EA6DF5C1094}"/>
          </ac:picMkLst>
        </pc:picChg>
        <pc:picChg chg="mod">
          <ac:chgData name="Cindy Beets" userId="S::cindyb@vivi.io::33eb7cec-a8eb-424e-a001-c97bc1d9b78b" providerId="AD" clId="Web-{F553511C-E212-7D9E-729E-B60E649188DC}" dt="2026-04-27T11:46:29.028" v="22" actId="1076"/>
          <ac:picMkLst>
            <pc:docMk/>
            <pc:sldMk cId="4018280364" sldId="299"/>
            <ac:picMk id="8" creationId="{92F2D606-252E-1AEB-3C99-2335A9CA34BD}"/>
          </ac:picMkLst>
        </pc:picChg>
        <pc:picChg chg="mod">
          <ac:chgData name="Cindy Beets" userId="S::cindyb@vivi.io::33eb7cec-a8eb-424e-a001-c97bc1d9b78b" providerId="AD" clId="Web-{F553511C-E212-7D9E-729E-B60E649188DC}" dt="2026-04-27T11:45:35.808" v="15" actId="1076"/>
          <ac:picMkLst>
            <pc:docMk/>
            <pc:sldMk cId="4018280364" sldId="299"/>
            <ac:picMk id="10" creationId="{947BE626-24A3-7C4D-CB05-55EE567098B1}"/>
          </ac:picMkLst>
        </pc:picChg>
        <pc:picChg chg="mod">
          <ac:chgData name="Cindy Beets" userId="S::cindyb@vivi.io::33eb7cec-a8eb-424e-a001-c97bc1d9b78b" providerId="AD" clId="Web-{F553511C-E212-7D9E-729E-B60E649188DC}" dt="2026-04-27T11:54:24.270" v="34" actId="1076"/>
          <ac:picMkLst>
            <pc:docMk/>
            <pc:sldMk cId="4018280364" sldId="299"/>
            <ac:picMk id="11" creationId="{33D123AB-0607-0093-39B6-5213A1958E00}"/>
          </ac:picMkLst>
        </pc:picChg>
        <pc:picChg chg="mod">
          <ac:chgData name="Cindy Beets" userId="S::cindyb@vivi.io::33eb7cec-a8eb-424e-a001-c97bc1d9b78b" providerId="AD" clId="Web-{F553511C-E212-7D9E-729E-B60E649188DC}" dt="2026-04-27T11:54:24.254" v="32" actId="1076"/>
          <ac:picMkLst>
            <pc:docMk/>
            <pc:sldMk cId="4018280364" sldId="299"/>
            <ac:picMk id="12" creationId="{50DDCA92-59E6-0641-C3F2-21AA5C1902F5}"/>
          </ac:picMkLst>
        </pc:picChg>
        <pc:picChg chg="mod">
          <ac:chgData name="Cindy Beets" userId="S::cindyb@vivi.io::33eb7cec-a8eb-424e-a001-c97bc1d9b78b" providerId="AD" clId="Web-{F553511C-E212-7D9E-729E-B60E649188DC}" dt="2026-04-27T11:53:58.145" v="31" actId="1076"/>
          <ac:picMkLst>
            <pc:docMk/>
            <pc:sldMk cId="4018280364" sldId="299"/>
            <ac:picMk id="14" creationId="{98753BF8-7DC0-DE41-B04A-EACBC2916769}"/>
          </ac:picMkLst>
        </pc:picChg>
      </pc:sldChg>
      <pc:sldChg chg="modSp">
        <pc:chgData name="Cindy Beets" userId="S::cindyb@vivi.io::33eb7cec-a8eb-424e-a001-c97bc1d9b78b" providerId="AD" clId="Web-{F553511C-E212-7D9E-729E-B60E649188DC}" dt="2026-04-27T11:55:20.114" v="37"/>
        <pc:sldMkLst>
          <pc:docMk/>
          <pc:sldMk cId="1688037819" sldId="300"/>
        </pc:sldMkLst>
        <pc:spChg chg="mod">
          <ac:chgData name="Cindy Beets" userId="S::cindyb@vivi.io::33eb7cec-a8eb-424e-a001-c97bc1d9b78b" providerId="AD" clId="Web-{F553511C-E212-7D9E-729E-B60E649188DC}" dt="2026-04-27T11:55:20.114" v="37"/>
          <ac:spMkLst>
            <pc:docMk/>
            <pc:sldMk cId="1688037819" sldId="300"/>
            <ac:spMk id="28" creationId="{7F754CEA-62BA-EC8A-C7C8-F03EAF7D5047}"/>
          </ac:spMkLst>
        </pc:spChg>
      </pc:sldChg>
    </pc:docChg>
  </pc:docChgLst>
  <pc:docChgLst>
    <pc:chgData name="Jonathan Rendon" userId="8a8e6cf5-0049-4d4a-96cb-4fd26d3e7b08" providerId="ADAL" clId="{C6710C05-DE8F-472B-80C8-9B309689A9DB}"/>
    <pc:docChg chg="modSld sldOrd">
      <pc:chgData name="Jonathan Rendon" userId="8a8e6cf5-0049-4d4a-96cb-4fd26d3e7b08" providerId="ADAL" clId="{C6710C05-DE8F-472B-80C8-9B309689A9DB}" dt="2026-04-02T13:14:41.234" v="1"/>
      <pc:docMkLst>
        <pc:docMk/>
      </pc:docMkLst>
      <pc:sldChg chg="ord">
        <pc:chgData name="Jonathan Rendon" userId="8a8e6cf5-0049-4d4a-96cb-4fd26d3e7b08" providerId="ADAL" clId="{C6710C05-DE8F-472B-80C8-9B309689A9DB}" dt="2026-04-02T13:14:41.234" v="1"/>
        <pc:sldMkLst>
          <pc:docMk/>
          <pc:sldMk cId="3665040759" sldId="29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7D3D46-C351-5F41-BE75-5988CB71DD8D}" type="datetimeFigureOut">
              <a:rPr lang="en-US" smtClean="0"/>
              <a:t>4/27/2026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4066A4-4748-0C4F-9130-0FB44D63AC5A}" type="slidenum">
              <a:rPr lang="en-US" smtClean="0"/>
              <a:t>‹#›</a:t>
            </a:fld>
            <a:endParaRPr lang="en-US"/>
          </a:p>
        </p:txBody>
      </p:sp>
    </p:spTree>
    <p:extLst>
      <p:ext uri="{BB962C8B-B14F-4D97-AF65-F5344CB8AC3E}">
        <p14:creationId xmlns:p14="http://schemas.microsoft.com/office/powerpoint/2010/main" val="25684709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Cover 2 Option</a:t>
            </a:r>
          </a:p>
        </p:txBody>
      </p:sp>
      <p:sp>
        <p:nvSpPr>
          <p:cNvPr id="4" name="Slide Number Placeholder 3"/>
          <p:cNvSpPr>
            <a:spLocks noGrp="1"/>
          </p:cNvSpPr>
          <p:nvPr>
            <p:ph type="sldNum" sz="quarter" idx="5"/>
          </p:nvPr>
        </p:nvSpPr>
        <p:spPr/>
        <p:txBody>
          <a:bodyPr/>
          <a:lstStyle/>
          <a:p>
            <a:fld id="{2434A718-9090-4E4F-A49A-F87FC98300ED}" type="slidenum">
              <a:rPr lang="en-US" smtClean="0"/>
              <a:t>1</a:t>
            </a:fld>
            <a:endParaRPr lang="en-US"/>
          </a:p>
        </p:txBody>
      </p:sp>
    </p:spTree>
    <p:extLst>
      <p:ext uri="{BB962C8B-B14F-4D97-AF65-F5344CB8AC3E}">
        <p14:creationId xmlns:p14="http://schemas.microsoft.com/office/powerpoint/2010/main" val="2700208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D1252-CDF2-7F0E-D07F-B246EB7411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6C9D26-D58A-AA5D-1BE0-4BE6FF7787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DFB774-D66D-22C3-E13F-8C2B3F9B68E1}"/>
              </a:ext>
            </a:extLst>
          </p:cNvPr>
          <p:cNvSpPr>
            <a:spLocks noGrp="1"/>
          </p:cNvSpPr>
          <p:nvPr>
            <p:ph type="body" idx="1"/>
          </p:nvPr>
        </p:nvSpPr>
        <p:spPr/>
        <p:txBody>
          <a:bodyPr/>
          <a:lstStyle/>
          <a:p>
            <a:r>
              <a:rPr lang="en-US"/>
              <a:t>SECTION SLIDE BLUE</a:t>
            </a:r>
          </a:p>
        </p:txBody>
      </p:sp>
      <p:sp>
        <p:nvSpPr>
          <p:cNvPr id="4" name="Slide Number Placeholder 3">
            <a:extLst>
              <a:ext uri="{FF2B5EF4-FFF2-40B4-BE49-F238E27FC236}">
                <a16:creationId xmlns:a16="http://schemas.microsoft.com/office/drawing/2014/main" id="{A2E19A5C-0DC5-3943-0785-09A34D69EF04}"/>
              </a:ext>
            </a:extLst>
          </p:cNvPr>
          <p:cNvSpPr>
            <a:spLocks noGrp="1"/>
          </p:cNvSpPr>
          <p:nvPr>
            <p:ph type="sldNum" sz="quarter" idx="5"/>
          </p:nvPr>
        </p:nvSpPr>
        <p:spPr/>
        <p:txBody>
          <a:bodyPr/>
          <a:lstStyle/>
          <a:p>
            <a:fld id="{2434A718-9090-4E4F-A49A-F87FC98300ED}" type="slidenum">
              <a:rPr lang="en-US" smtClean="0"/>
              <a:t>16</a:t>
            </a:fld>
            <a:endParaRPr lang="en-US"/>
          </a:p>
        </p:txBody>
      </p:sp>
    </p:spTree>
    <p:extLst>
      <p:ext uri="{BB962C8B-B14F-4D97-AF65-F5344CB8AC3E}">
        <p14:creationId xmlns:p14="http://schemas.microsoft.com/office/powerpoint/2010/main" val="556562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AE5591-8452-9A19-F8B5-5B151D6C13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FB7FCC-5EF8-56ED-04F9-95B8BD7885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C22AA6-1A58-1BF8-3EB3-CB3E8EA8C8CB}"/>
              </a:ext>
            </a:extLst>
          </p:cNvPr>
          <p:cNvSpPr>
            <a:spLocks noGrp="1"/>
          </p:cNvSpPr>
          <p:nvPr>
            <p:ph type="body" idx="1"/>
          </p:nvPr>
        </p:nvSpPr>
        <p:spPr/>
        <p:txBody>
          <a:bodyPr/>
          <a:lstStyle/>
          <a:p>
            <a:r>
              <a:rPr lang="en-US"/>
              <a:t>SECTION SLIDE BLUE</a:t>
            </a:r>
          </a:p>
        </p:txBody>
      </p:sp>
      <p:sp>
        <p:nvSpPr>
          <p:cNvPr id="4" name="Slide Number Placeholder 3">
            <a:extLst>
              <a:ext uri="{FF2B5EF4-FFF2-40B4-BE49-F238E27FC236}">
                <a16:creationId xmlns:a16="http://schemas.microsoft.com/office/drawing/2014/main" id="{FA510A68-BAB0-8A3E-9D70-C299CC96FC0E}"/>
              </a:ext>
            </a:extLst>
          </p:cNvPr>
          <p:cNvSpPr>
            <a:spLocks noGrp="1"/>
          </p:cNvSpPr>
          <p:nvPr>
            <p:ph type="sldNum" sz="quarter" idx="5"/>
          </p:nvPr>
        </p:nvSpPr>
        <p:spPr/>
        <p:txBody>
          <a:bodyPr/>
          <a:lstStyle/>
          <a:p>
            <a:fld id="{2434A718-9090-4E4F-A49A-F87FC98300ED}" type="slidenum">
              <a:rPr lang="en-US" smtClean="0"/>
              <a:t>18</a:t>
            </a:fld>
            <a:endParaRPr lang="en-US"/>
          </a:p>
        </p:txBody>
      </p:sp>
    </p:spTree>
    <p:extLst>
      <p:ext uri="{BB962C8B-B14F-4D97-AF65-F5344CB8AC3E}">
        <p14:creationId xmlns:p14="http://schemas.microsoft.com/office/powerpoint/2010/main" val="5777199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000518-EF80-DFD4-7A12-B39923CFE1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2B6C2C-2CD6-4851-9487-90C044C7C8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D9ED3F-3F55-08AE-2500-865509247AC8}"/>
              </a:ext>
            </a:extLst>
          </p:cNvPr>
          <p:cNvSpPr>
            <a:spLocks noGrp="1"/>
          </p:cNvSpPr>
          <p:nvPr>
            <p:ph type="body" idx="1"/>
          </p:nvPr>
        </p:nvSpPr>
        <p:spPr/>
        <p:txBody>
          <a:bodyPr/>
          <a:lstStyle/>
          <a:p>
            <a:r>
              <a:rPr lang="en-US"/>
              <a:t>SECTION SLIDE BLUE</a:t>
            </a:r>
          </a:p>
        </p:txBody>
      </p:sp>
      <p:sp>
        <p:nvSpPr>
          <p:cNvPr id="4" name="Slide Number Placeholder 3">
            <a:extLst>
              <a:ext uri="{FF2B5EF4-FFF2-40B4-BE49-F238E27FC236}">
                <a16:creationId xmlns:a16="http://schemas.microsoft.com/office/drawing/2014/main" id="{8B30C068-EC01-F6D4-5990-19AB556980C2}"/>
              </a:ext>
            </a:extLst>
          </p:cNvPr>
          <p:cNvSpPr>
            <a:spLocks noGrp="1"/>
          </p:cNvSpPr>
          <p:nvPr>
            <p:ph type="sldNum" sz="quarter" idx="5"/>
          </p:nvPr>
        </p:nvSpPr>
        <p:spPr/>
        <p:txBody>
          <a:bodyPr/>
          <a:lstStyle/>
          <a:p>
            <a:fld id="{2434A718-9090-4E4F-A49A-F87FC98300ED}" type="slidenum">
              <a:rPr lang="en-US" smtClean="0"/>
              <a:t>23</a:t>
            </a:fld>
            <a:endParaRPr lang="en-US"/>
          </a:p>
        </p:txBody>
      </p:sp>
    </p:spTree>
    <p:extLst>
      <p:ext uri="{BB962C8B-B14F-4D97-AF65-F5344CB8AC3E}">
        <p14:creationId xmlns:p14="http://schemas.microsoft.com/office/powerpoint/2010/main" val="37045710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E8D6D-5A02-DCB2-E6E5-0CBF445988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DC870A-3F13-8A44-5880-5D3D321DB9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9F7228-45E3-702C-8B1A-DC1A51031CB3}"/>
              </a:ext>
            </a:extLst>
          </p:cNvPr>
          <p:cNvSpPr>
            <a:spLocks noGrp="1"/>
          </p:cNvSpPr>
          <p:nvPr>
            <p:ph type="body" idx="1"/>
          </p:nvPr>
        </p:nvSpPr>
        <p:spPr/>
        <p:txBody>
          <a:bodyPr/>
          <a:lstStyle/>
          <a:p>
            <a:r>
              <a:rPr lang="en-US"/>
              <a:t>SECTION SLIDE BLUE</a:t>
            </a:r>
          </a:p>
        </p:txBody>
      </p:sp>
      <p:sp>
        <p:nvSpPr>
          <p:cNvPr id="4" name="Slide Number Placeholder 3">
            <a:extLst>
              <a:ext uri="{FF2B5EF4-FFF2-40B4-BE49-F238E27FC236}">
                <a16:creationId xmlns:a16="http://schemas.microsoft.com/office/drawing/2014/main" id="{ADA228A4-1CBD-989C-65F4-B54F0D0CD34C}"/>
              </a:ext>
            </a:extLst>
          </p:cNvPr>
          <p:cNvSpPr>
            <a:spLocks noGrp="1"/>
          </p:cNvSpPr>
          <p:nvPr>
            <p:ph type="sldNum" sz="quarter" idx="5"/>
          </p:nvPr>
        </p:nvSpPr>
        <p:spPr/>
        <p:txBody>
          <a:bodyPr/>
          <a:lstStyle/>
          <a:p>
            <a:fld id="{2434A718-9090-4E4F-A49A-F87FC98300ED}" type="slidenum">
              <a:rPr lang="en-US" smtClean="0"/>
              <a:t>27</a:t>
            </a:fld>
            <a:endParaRPr lang="en-US"/>
          </a:p>
        </p:txBody>
      </p:sp>
    </p:spTree>
    <p:extLst>
      <p:ext uri="{BB962C8B-B14F-4D97-AF65-F5344CB8AC3E}">
        <p14:creationId xmlns:p14="http://schemas.microsoft.com/office/powerpoint/2010/main" val="4258994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41D5C-8636-FABE-8F07-67FA444A1C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D52A17-78F7-39F0-031B-F6B010EC1D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B3161A-4D09-42E2-31D8-936C7F8D477F}"/>
              </a:ext>
            </a:extLst>
          </p:cNvPr>
          <p:cNvSpPr>
            <a:spLocks noGrp="1"/>
          </p:cNvSpPr>
          <p:nvPr>
            <p:ph type="body" idx="1"/>
          </p:nvPr>
        </p:nvSpPr>
        <p:spPr/>
        <p:txBody>
          <a:bodyPr/>
          <a:lstStyle/>
          <a:p>
            <a:r>
              <a:rPr lang="en-US"/>
              <a:t>SECTION SLIDE BLUE</a:t>
            </a:r>
          </a:p>
        </p:txBody>
      </p:sp>
      <p:sp>
        <p:nvSpPr>
          <p:cNvPr id="4" name="Slide Number Placeholder 3">
            <a:extLst>
              <a:ext uri="{FF2B5EF4-FFF2-40B4-BE49-F238E27FC236}">
                <a16:creationId xmlns:a16="http://schemas.microsoft.com/office/drawing/2014/main" id="{FFC42140-72AF-B69C-F324-B6EA15366093}"/>
              </a:ext>
            </a:extLst>
          </p:cNvPr>
          <p:cNvSpPr>
            <a:spLocks noGrp="1"/>
          </p:cNvSpPr>
          <p:nvPr>
            <p:ph type="sldNum" sz="quarter" idx="5"/>
          </p:nvPr>
        </p:nvSpPr>
        <p:spPr/>
        <p:txBody>
          <a:bodyPr/>
          <a:lstStyle/>
          <a:p>
            <a:fld id="{2434A718-9090-4E4F-A49A-F87FC98300ED}" type="slidenum">
              <a:rPr lang="en-US" smtClean="0"/>
              <a:t>30</a:t>
            </a:fld>
            <a:endParaRPr lang="en-US"/>
          </a:p>
        </p:txBody>
      </p:sp>
    </p:spTree>
    <p:extLst>
      <p:ext uri="{BB962C8B-B14F-4D97-AF65-F5344CB8AC3E}">
        <p14:creationId xmlns:p14="http://schemas.microsoft.com/office/powerpoint/2010/main" val="29934164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D36863-0F5D-7DED-A87B-075F85AF7B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FBFD2F-FD5A-C18D-A686-D7BB012746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CD0E2A-B20C-9B18-36A3-7B7AFEFABDED}"/>
              </a:ext>
            </a:extLst>
          </p:cNvPr>
          <p:cNvSpPr>
            <a:spLocks noGrp="1"/>
          </p:cNvSpPr>
          <p:nvPr>
            <p:ph type="body" idx="1"/>
          </p:nvPr>
        </p:nvSpPr>
        <p:spPr/>
        <p:txBody>
          <a:bodyPr/>
          <a:lstStyle/>
          <a:p>
            <a:r>
              <a:rPr lang="en-US"/>
              <a:t>SECTION SLIDE BLUE</a:t>
            </a:r>
          </a:p>
        </p:txBody>
      </p:sp>
      <p:sp>
        <p:nvSpPr>
          <p:cNvPr id="4" name="Slide Number Placeholder 3">
            <a:extLst>
              <a:ext uri="{FF2B5EF4-FFF2-40B4-BE49-F238E27FC236}">
                <a16:creationId xmlns:a16="http://schemas.microsoft.com/office/drawing/2014/main" id="{437B5E47-7A09-3E02-5865-0CB0013E9147}"/>
              </a:ext>
            </a:extLst>
          </p:cNvPr>
          <p:cNvSpPr>
            <a:spLocks noGrp="1"/>
          </p:cNvSpPr>
          <p:nvPr>
            <p:ph type="sldNum" sz="quarter" idx="5"/>
          </p:nvPr>
        </p:nvSpPr>
        <p:spPr/>
        <p:txBody>
          <a:bodyPr/>
          <a:lstStyle/>
          <a:p>
            <a:fld id="{2434A718-9090-4E4F-A49A-F87FC98300ED}" type="slidenum">
              <a:rPr lang="en-US" smtClean="0"/>
              <a:t>32</a:t>
            </a:fld>
            <a:endParaRPr lang="en-US"/>
          </a:p>
        </p:txBody>
      </p:sp>
    </p:spTree>
    <p:extLst>
      <p:ext uri="{BB962C8B-B14F-4D97-AF65-F5344CB8AC3E}">
        <p14:creationId xmlns:p14="http://schemas.microsoft.com/office/powerpoint/2010/main" val="33399034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3C6D43-B95E-5740-D417-8DFC1E50DB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437DC0-D618-65D8-F03D-979D80A7A5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70544E-97B6-F20B-ACDF-AD10CBA751D5}"/>
              </a:ext>
            </a:extLst>
          </p:cNvPr>
          <p:cNvSpPr>
            <a:spLocks noGrp="1"/>
          </p:cNvSpPr>
          <p:nvPr>
            <p:ph type="body" idx="1"/>
          </p:nvPr>
        </p:nvSpPr>
        <p:spPr/>
        <p:txBody>
          <a:bodyPr/>
          <a:lstStyle/>
          <a:p>
            <a:r>
              <a:rPr lang="en-US"/>
              <a:t>SECTION SLIDE BLUE</a:t>
            </a:r>
          </a:p>
        </p:txBody>
      </p:sp>
      <p:sp>
        <p:nvSpPr>
          <p:cNvPr id="4" name="Slide Number Placeholder 3">
            <a:extLst>
              <a:ext uri="{FF2B5EF4-FFF2-40B4-BE49-F238E27FC236}">
                <a16:creationId xmlns:a16="http://schemas.microsoft.com/office/drawing/2014/main" id="{2D1FD659-CC75-968D-4BC3-765A28E0A2A4}"/>
              </a:ext>
            </a:extLst>
          </p:cNvPr>
          <p:cNvSpPr>
            <a:spLocks noGrp="1"/>
          </p:cNvSpPr>
          <p:nvPr>
            <p:ph type="sldNum" sz="quarter" idx="5"/>
          </p:nvPr>
        </p:nvSpPr>
        <p:spPr/>
        <p:txBody>
          <a:bodyPr/>
          <a:lstStyle/>
          <a:p>
            <a:fld id="{2434A718-9090-4E4F-A49A-F87FC98300ED}" type="slidenum">
              <a:rPr lang="en-US" smtClean="0"/>
              <a:t>34</a:t>
            </a:fld>
            <a:endParaRPr lang="en-US"/>
          </a:p>
        </p:txBody>
      </p:sp>
    </p:spTree>
    <p:extLst>
      <p:ext uri="{BB962C8B-B14F-4D97-AF65-F5344CB8AC3E}">
        <p14:creationId xmlns:p14="http://schemas.microsoft.com/office/powerpoint/2010/main" val="14976714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Thank you slide (Do not edit)</a:t>
            </a:r>
          </a:p>
        </p:txBody>
      </p:sp>
      <p:sp>
        <p:nvSpPr>
          <p:cNvPr id="4" name="Slide Number Placeholder 3"/>
          <p:cNvSpPr>
            <a:spLocks noGrp="1"/>
          </p:cNvSpPr>
          <p:nvPr>
            <p:ph type="sldNum" sz="quarter" idx="5"/>
          </p:nvPr>
        </p:nvSpPr>
        <p:spPr/>
        <p:txBody>
          <a:bodyPr/>
          <a:lstStyle/>
          <a:p>
            <a:fld id="{2434A718-9090-4E4F-A49A-F87FC98300ED}" type="slidenum">
              <a:rPr lang="en-US" smtClean="0"/>
              <a:t>37</a:t>
            </a:fld>
            <a:endParaRPr lang="en-US"/>
          </a:p>
        </p:txBody>
      </p:sp>
    </p:spTree>
    <p:extLst>
      <p:ext uri="{BB962C8B-B14F-4D97-AF65-F5344CB8AC3E}">
        <p14:creationId xmlns:p14="http://schemas.microsoft.com/office/powerpoint/2010/main" val="9325995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Agenda Example 1</a:t>
            </a:r>
          </a:p>
        </p:txBody>
      </p:sp>
      <p:sp>
        <p:nvSpPr>
          <p:cNvPr id="4" name="Slide Number Placeholder 3"/>
          <p:cNvSpPr>
            <a:spLocks noGrp="1"/>
          </p:cNvSpPr>
          <p:nvPr>
            <p:ph type="sldNum" sz="quarter" idx="5"/>
          </p:nvPr>
        </p:nvSpPr>
        <p:spPr/>
        <p:txBody>
          <a:bodyPr/>
          <a:lstStyle/>
          <a:p>
            <a:fld id="{2434A718-9090-4E4F-A49A-F87FC98300ED}" type="slidenum">
              <a:rPr lang="en-US" smtClean="0"/>
              <a:t>2</a:t>
            </a:fld>
            <a:endParaRPr lang="en-US"/>
          </a:p>
        </p:txBody>
      </p:sp>
    </p:spTree>
    <p:extLst>
      <p:ext uri="{BB962C8B-B14F-4D97-AF65-F5344CB8AC3E}">
        <p14:creationId xmlns:p14="http://schemas.microsoft.com/office/powerpoint/2010/main" val="24166558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F2781C-5EB3-4466-B4D3-CC9A485C3D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2A8C9A-B969-FE78-F171-80C76E7498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F75E16-AAE6-75D2-15CA-2AC6D1886060}"/>
              </a:ext>
            </a:extLst>
          </p:cNvPr>
          <p:cNvSpPr>
            <a:spLocks noGrp="1"/>
          </p:cNvSpPr>
          <p:nvPr>
            <p:ph type="body" idx="1"/>
          </p:nvPr>
        </p:nvSpPr>
        <p:spPr/>
        <p:txBody>
          <a:bodyPr/>
          <a:lstStyle/>
          <a:p>
            <a:r>
              <a:rPr lang="en-US"/>
              <a:t>Agenda Example 1</a:t>
            </a:r>
          </a:p>
        </p:txBody>
      </p:sp>
      <p:sp>
        <p:nvSpPr>
          <p:cNvPr id="4" name="Slide Number Placeholder 3">
            <a:extLst>
              <a:ext uri="{FF2B5EF4-FFF2-40B4-BE49-F238E27FC236}">
                <a16:creationId xmlns:a16="http://schemas.microsoft.com/office/drawing/2014/main" id="{4014E612-98F5-CC86-3A35-DFE389696797}"/>
              </a:ext>
            </a:extLst>
          </p:cNvPr>
          <p:cNvSpPr>
            <a:spLocks noGrp="1"/>
          </p:cNvSpPr>
          <p:nvPr>
            <p:ph type="sldNum" sz="quarter" idx="5"/>
          </p:nvPr>
        </p:nvSpPr>
        <p:spPr/>
        <p:txBody>
          <a:bodyPr/>
          <a:lstStyle/>
          <a:p>
            <a:fld id="{2434A718-9090-4E4F-A49A-F87FC98300ED}" type="slidenum">
              <a:rPr lang="en-US" smtClean="0"/>
              <a:t>3</a:t>
            </a:fld>
            <a:endParaRPr lang="en-US"/>
          </a:p>
        </p:txBody>
      </p:sp>
    </p:spTree>
    <p:extLst>
      <p:ext uri="{BB962C8B-B14F-4D97-AF65-F5344CB8AC3E}">
        <p14:creationId xmlns:p14="http://schemas.microsoft.com/office/powerpoint/2010/main" val="36146356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SECTION SLIDE PURPLE</a:t>
            </a:r>
          </a:p>
        </p:txBody>
      </p:sp>
      <p:sp>
        <p:nvSpPr>
          <p:cNvPr id="4" name="Slide Number Placeholder 3"/>
          <p:cNvSpPr>
            <a:spLocks noGrp="1"/>
          </p:cNvSpPr>
          <p:nvPr>
            <p:ph type="sldNum" sz="quarter" idx="5"/>
          </p:nvPr>
        </p:nvSpPr>
        <p:spPr/>
        <p:txBody>
          <a:bodyPr/>
          <a:lstStyle/>
          <a:p>
            <a:fld id="{2434A718-9090-4E4F-A49A-F87FC98300ED}" type="slidenum">
              <a:rPr lang="en-US" smtClean="0"/>
              <a:t>4</a:t>
            </a:fld>
            <a:endParaRPr lang="en-US"/>
          </a:p>
        </p:txBody>
      </p:sp>
    </p:spTree>
    <p:extLst>
      <p:ext uri="{BB962C8B-B14F-4D97-AF65-F5344CB8AC3E}">
        <p14:creationId xmlns:p14="http://schemas.microsoft.com/office/powerpoint/2010/main" val="3738240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07E13-1A19-1728-3293-62E4566E9D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2E8034-C722-CE96-2CB4-500F9FDEF5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36D59A-5804-7189-FA33-90BCA7093E16}"/>
              </a:ext>
            </a:extLst>
          </p:cNvPr>
          <p:cNvSpPr>
            <a:spLocks noGrp="1"/>
          </p:cNvSpPr>
          <p:nvPr>
            <p:ph type="body" idx="1"/>
          </p:nvPr>
        </p:nvSpPr>
        <p:spPr/>
        <p:txBody>
          <a:bodyPr/>
          <a:lstStyle/>
          <a:p>
            <a:r>
              <a:rPr lang="en-US"/>
              <a:t>Agenda Example 1</a:t>
            </a:r>
          </a:p>
        </p:txBody>
      </p:sp>
      <p:sp>
        <p:nvSpPr>
          <p:cNvPr id="4" name="Slide Number Placeholder 3">
            <a:extLst>
              <a:ext uri="{FF2B5EF4-FFF2-40B4-BE49-F238E27FC236}">
                <a16:creationId xmlns:a16="http://schemas.microsoft.com/office/drawing/2014/main" id="{6D7E3CC1-29E1-52A1-20F1-56B85919D7E2}"/>
              </a:ext>
            </a:extLst>
          </p:cNvPr>
          <p:cNvSpPr>
            <a:spLocks noGrp="1"/>
          </p:cNvSpPr>
          <p:nvPr>
            <p:ph type="sldNum" sz="quarter" idx="5"/>
          </p:nvPr>
        </p:nvSpPr>
        <p:spPr/>
        <p:txBody>
          <a:bodyPr/>
          <a:lstStyle/>
          <a:p>
            <a:fld id="{2434A718-9090-4E4F-A49A-F87FC98300ED}" type="slidenum">
              <a:rPr lang="en-US" smtClean="0"/>
              <a:t>5</a:t>
            </a:fld>
            <a:endParaRPr lang="en-US"/>
          </a:p>
        </p:txBody>
      </p:sp>
    </p:spTree>
    <p:extLst>
      <p:ext uri="{BB962C8B-B14F-4D97-AF65-F5344CB8AC3E}">
        <p14:creationId xmlns:p14="http://schemas.microsoft.com/office/powerpoint/2010/main" val="33676936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390621-5CB2-6759-E442-A1AA7615CF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97A88E-B3A3-54B7-B0EB-A81B146758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329815-57ED-DC0D-FB3C-06A4B5B431F2}"/>
              </a:ext>
            </a:extLst>
          </p:cNvPr>
          <p:cNvSpPr>
            <a:spLocks noGrp="1"/>
          </p:cNvSpPr>
          <p:nvPr>
            <p:ph type="body" idx="1"/>
          </p:nvPr>
        </p:nvSpPr>
        <p:spPr/>
        <p:txBody>
          <a:bodyPr/>
          <a:lstStyle/>
          <a:p>
            <a:r>
              <a:rPr lang="en-US"/>
              <a:t>Agenda Example 1</a:t>
            </a:r>
          </a:p>
        </p:txBody>
      </p:sp>
      <p:sp>
        <p:nvSpPr>
          <p:cNvPr id="4" name="Slide Number Placeholder 3">
            <a:extLst>
              <a:ext uri="{FF2B5EF4-FFF2-40B4-BE49-F238E27FC236}">
                <a16:creationId xmlns:a16="http://schemas.microsoft.com/office/drawing/2014/main" id="{DD1C3912-43BE-A2BE-816A-2D425EB8AFC0}"/>
              </a:ext>
            </a:extLst>
          </p:cNvPr>
          <p:cNvSpPr>
            <a:spLocks noGrp="1"/>
          </p:cNvSpPr>
          <p:nvPr>
            <p:ph type="sldNum" sz="quarter" idx="5"/>
          </p:nvPr>
        </p:nvSpPr>
        <p:spPr/>
        <p:txBody>
          <a:bodyPr/>
          <a:lstStyle/>
          <a:p>
            <a:fld id="{2434A718-9090-4E4F-A49A-F87FC98300ED}" type="slidenum">
              <a:rPr lang="en-US" smtClean="0"/>
              <a:t>6</a:t>
            </a:fld>
            <a:endParaRPr lang="en-US"/>
          </a:p>
        </p:txBody>
      </p:sp>
    </p:spTree>
    <p:extLst>
      <p:ext uri="{BB962C8B-B14F-4D97-AF65-F5344CB8AC3E}">
        <p14:creationId xmlns:p14="http://schemas.microsoft.com/office/powerpoint/2010/main" val="24200252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ECF9E4-64C6-7901-8697-9DB5F9A749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F242A1-DA1A-BDAF-0144-34FB41923B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1BDA36-B22E-9B7A-8E87-82B0D303E1E4}"/>
              </a:ext>
            </a:extLst>
          </p:cNvPr>
          <p:cNvSpPr>
            <a:spLocks noGrp="1"/>
          </p:cNvSpPr>
          <p:nvPr>
            <p:ph type="body" idx="1"/>
          </p:nvPr>
        </p:nvSpPr>
        <p:spPr/>
        <p:txBody>
          <a:bodyPr/>
          <a:lstStyle/>
          <a:p>
            <a:r>
              <a:rPr lang="en-US"/>
              <a:t>Agenda Example 1</a:t>
            </a:r>
          </a:p>
        </p:txBody>
      </p:sp>
      <p:sp>
        <p:nvSpPr>
          <p:cNvPr id="4" name="Slide Number Placeholder 3">
            <a:extLst>
              <a:ext uri="{FF2B5EF4-FFF2-40B4-BE49-F238E27FC236}">
                <a16:creationId xmlns:a16="http://schemas.microsoft.com/office/drawing/2014/main" id="{0F087B6F-F38F-7046-507C-99159641BA67}"/>
              </a:ext>
            </a:extLst>
          </p:cNvPr>
          <p:cNvSpPr>
            <a:spLocks noGrp="1"/>
          </p:cNvSpPr>
          <p:nvPr>
            <p:ph type="sldNum" sz="quarter" idx="5"/>
          </p:nvPr>
        </p:nvSpPr>
        <p:spPr/>
        <p:txBody>
          <a:bodyPr/>
          <a:lstStyle/>
          <a:p>
            <a:fld id="{2434A718-9090-4E4F-A49A-F87FC98300ED}" type="slidenum">
              <a:rPr lang="en-US" smtClean="0"/>
              <a:t>7</a:t>
            </a:fld>
            <a:endParaRPr lang="en-US"/>
          </a:p>
        </p:txBody>
      </p:sp>
    </p:spTree>
    <p:extLst>
      <p:ext uri="{BB962C8B-B14F-4D97-AF65-F5344CB8AC3E}">
        <p14:creationId xmlns:p14="http://schemas.microsoft.com/office/powerpoint/2010/main" val="168131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SECTION SLIDE BLUE</a:t>
            </a:r>
          </a:p>
        </p:txBody>
      </p:sp>
      <p:sp>
        <p:nvSpPr>
          <p:cNvPr id="4" name="Slide Number Placeholder 3"/>
          <p:cNvSpPr>
            <a:spLocks noGrp="1"/>
          </p:cNvSpPr>
          <p:nvPr>
            <p:ph type="sldNum" sz="quarter" idx="5"/>
          </p:nvPr>
        </p:nvSpPr>
        <p:spPr/>
        <p:txBody>
          <a:bodyPr/>
          <a:lstStyle/>
          <a:p>
            <a:fld id="{2434A718-9090-4E4F-A49A-F87FC98300ED}" type="slidenum">
              <a:rPr lang="en-US" smtClean="0"/>
              <a:t>8</a:t>
            </a:fld>
            <a:endParaRPr lang="en-US"/>
          </a:p>
        </p:txBody>
      </p:sp>
    </p:spTree>
    <p:extLst>
      <p:ext uri="{BB962C8B-B14F-4D97-AF65-F5344CB8AC3E}">
        <p14:creationId xmlns:p14="http://schemas.microsoft.com/office/powerpoint/2010/main" val="1929818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48DB7-0269-62E2-A6F6-7BA22A896D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9516E5-D46B-D95D-4523-0804D791A5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F2AB6F-7E78-63F0-37CC-413C2BA6E0B5}"/>
              </a:ext>
            </a:extLst>
          </p:cNvPr>
          <p:cNvSpPr>
            <a:spLocks noGrp="1"/>
          </p:cNvSpPr>
          <p:nvPr>
            <p:ph type="body" idx="1"/>
          </p:nvPr>
        </p:nvSpPr>
        <p:spPr/>
        <p:txBody>
          <a:bodyPr/>
          <a:lstStyle/>
          <a:p>
            <a:r>
              <a:rPr lang="en-US"/>
              <a:t>SECTION SLIDE BLUE</a:t>
            </a:r>
          </a:p>
        </p:txBody>
      </p:sp>
      <p:sp>
        <p:nvSpPr>
          <p:cNvPr id="4" name="Slide Number Placeholder 3">
            <a:extLst>
              <a:ext uri="{FF2B5EF4-FFF2-40B4-BE49-F238E27FC236}">
                <a16:creationId xmlns:a16="http://schemas.microsoft.com/office/drawing/2014/main" id="{57D521D6-1460-E046-929A-021C5CC1CFFA}"/>
              </a:ext>
            </a:extLst>
          </p:cNvPr>
          <p:cNvSpPr>
            <a:spLocks noGrp="1"/>
          </p:cNvSpPr>
          <p:nvPr>
            <p:ph type="sldNum" sz="quarter" idx="5"/>
          </p:nvPr>
        </p:nvSpPr>
        <p:spPr/>
        <p:txBody>
          <a:bodyPr/>
          <a:lstStyle/>
          <a:p>
            <a:fld id="{2434A718-9090-4E4F-A49A-F87FC98300ED}" type="slidenum">
              <a:rPr lang="en-US" smtClean="0"/>
              <a:t>11</a:t>
            </a:fld>
            <a:endParaRPr lang="en-US"/>
          </a:p>
        </p:txBody>
      </p:sp>
    </p:spTree>
    <p:extLst>
      <p:ext uri="{BB962C8B-B14F-4D97-AF65-F5344CB8AC3E}">
        <p14:creationId xmlns:p14="http://schemas.microsoft.com/office/powerpoint/2010/main" val="295235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72D51-E293-D315-DDD5-89FA1816C93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F5673774-5902-7207-67CA-D5944150F1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C4D3F3B9-7443-B02C-91A6-604D8511A029}"/>
              </a:ext>
            </a:extLst>
          </p:cNvPr>
          <p:cNvSpPr>
            <a:spLocks noGrp="1"/>
          </p:cNvSpPr>
          <p:nvPr>
            <p:ph type="dt" sz="half" idx="10"/>
          </p:nvPr>
        </p:nvSpPr>
        <p:spPr/>
        <p:txBody>
          <a:bodyPr/>
          <a:lstStyle/>
          <a:p>
            <a:fld id="{03CE8A56-8D68-BC4D-B7E8-9EE8C01045BE}" type="datetimeFigureOut">
              <a:rPr lang="en-US" smtClean="0"/>
              <a:t>4/27/2026</a:t>
            </a:fld>
            <a:endParaRPr lang="en-US"/>
          </a:p>
        </p:txBody>
      </p:sp>
      <p:sp>
        <p:nvSpPr>
          <p:cNvPr id="5" name="Footer Placeholder 4">
            <a:extLst>
              <a:ext uri="{FF2B5EF4-FFF2-40B4-BE49-F238E27FC236}">
                <a16:creationId xmlns:a16="http://schemas.microsoft.com/office/drawing/2014/main" id="{CF20B6F2-5FE8-46E3-4EC8-770F4B7C50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442AC2-09E8-8E8D-7A0F-6BE4376F87F2}"/>
              </a:ext>
            </a:extLst>
          </p:cNvPr>
          <p:cNvSpPr>
            <a:spLocks noGrp="1"/>
          </p:cNvSpPr>
          <p:nvPr>
            <p:ph type="sldNum" sz="quarter" idx="12"/>
          </p:nvPr>
        </p:nvSpPr>
        <p:spPr/>
        <p:txBody>
          <a:bodyPr/>
          <a:lstStyle/>
          <a:p>
            <a:fld id="{223A5DC7-64CF-5E49-A055-861466CBEFED}" type="slidenum">
              <a:rPr lang="en-US" smtClean="0"/>
              <a:t>‹#›</a:t>
            </a:fld>
            <a:endParaRPr lang="en-US"/>
          </a:p>
        </p:txBody>
      </p:sp>
    </p:spTree>
    <p:extLst>
      <p:ext uri="{BB962C8B-B14F-4D97-AF65-F5344CB8AC3E}">
        <p14:creationId xmlns:p14="http://schemas.microsoft.com/office/powerpoint/2010/main" val="3203278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50216-88D3-82F4-7935-CC410DEAB9FA}"/>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5C6C55-1802-F40A-5174-A231ADDF772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AC0AE25-D889-1AA4-8718-6A3EA7894CF2}"/>
              </a:ext>
            </a:extLst>
          </p:cNvPr>
          <p:cNvSpPr>
            <a:spLocks noGrp="1"/>
          </p:cNvSpPr>
          <p:nvPr>
            <p:ph type="dt" sz="half" idx="10"/>
          </p:nvPr>
        </p:nvSpPr>
        <p:spPr/>
        <p:txBody>
          <a:bodyPr/>
          <a:lstStyle/>
          <a:p>
            <a:fld id="{03CE8A56-8D68-BC4D-B7E8-9EE8C01045BE}" type="datetimeFigureOut">
              <a:rPr lang="en-US" smtClean="0"/>
              <a:t>4/27/2026</a:t>
            </a:fld>
            <a:endParaRPr lang="en-US"/>
          </a:p>
        </p:txBody>
      </p:sp>
      <p:sp>
        <p:nvSpPr>
          <p:cNvPr id="5" name="Footer Placeholder 4">
            <a:extLst>
              <a:ext uri="{FF2B5EF4-FFF2-40B4-BE49-F238E27FC236}">
                <a16:creationId xmlns:a16="http://schemas.microsoft.com/office/drawing/2014/main" id="{5DDE3B20-77AC-9B29-1AF4-0971BDB154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B1ACB9-8B43-F029-F888-7E004C434EDD}"/>
              </a:ext>
            </a:extLst>
          </p:cNvPr>
          <p:cNvSpPr>
            <a:spLocks noGrp="1"/>
          </p:cNvSpPr>
          <p:nvPr>
            <p:ph type="sldNum" sz="quarter" idx="12"/>
          </p:nvPr>
        </p:nvSpPr>
        <p:spPr/>
        <p:txBody>
          <a:bodyPr/>
          <a:lstStyle/>
          <a:p>
            <a:fld id="{223A5DC7-64CF-5E49-A055-861466CBEFED}" type="slidenum">
              <a:rPr lang="en-US" smtClean="0"/>
              <a:t>‹#›</a:t>
            </a:fld>
            <a:endParaRPr lang="en-US"/>
          </a:p>
        </p:txBody>
      </p:sp>
    </p:spTree>
    <p:extLst>
      <p:ext uri="{BB962C8B-B14F-4D97-AF65-F5344CB8AC3E}">
        <p14:creationId xmlns:p14="http://schemas.microsoft.com/office/powerpoint/2010/main" val="3139740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9AAF07-4D60-607D-DF7E-E54B77B06AEA}"/>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B76A1D1-1CBC-59AF-F89D-7574E8412F8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799C2DE-AF9C-FFA5-3359-54567B322E08}"/>
              </a:ext>
            </a:extLst>
          </p:cNvPr>
          <p:cNvSpPr>
            <a:spLocks noGrp="1"/>
          </p:cNvSpPr>
          <p:nvPr>
            <p:ph type="dt" sz="half" idx="10"/>
          </p:nvPr>
        </p:nvSpPr>
        <p:spPr/>
        <p:txBody>
          <a:bodyPr/>
          <a:lstStyle/>
          <a:p>
            <a:fld id="{03CE8A56-8D68-BC4D-B7E8-9EE8C01045BE}" type="datetimeFigureOut">
              <a:rPr lang="en-US" smtClean="0"/>
              <a:t>4/27/2026</a:t>
            </a:fld>
            <a:endParaRPr lang="en-US"/>
          </a:p>
        </p:txBody>
      </p:sp>
      <p:sp>
        <p:nvSpPr>
          <p:cNvPr id="5" name="Footer Placeholder 4">
            <a:extLst>
              <a:ext uri="{FF2B5EF4-FFF2-40B4-BE49-F238E27FC236}">
                <a16:creationId xmlns:a16="http://schemas.microsoft.com/office/drawing/2014/main" id="{1A22D642-C5CE-289F-7138-DB92F637CF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A1B2A0-1A25-4164-663C-718ECFEB9B01}"/>
              </a:ext>
            </a:extLst>
          </p:cNvPr>
          <p:cNvSpPr>
            <a:spLocks noGrp="1"/>
          </p:cNvSpPr>
          <p:nvPr>
            <p:ph type="sldNum" sz="quarter" idx="12"/>
          </p:nvPr>
        </p:nvSpPr>
        <p:spPr/>
        <p:txBody>
          <a:bodyPr/>
          <a:lstStyle/>
          <a:p>
            <a:fld id="{223A5DC7-64CF-5E49-A055-861466CBEFED}" type="slidenum">
              <a:rPr lang="en-US" smtClean="0"/>
              <a:t>‹#›</a:t>
            </a:fld>
            <a:endParaRPr lang="en-US"/>
          </a:p>
        </p:txBody>
      </p:sp>
    </p:spTree>
    <p:extLst>
      <p:ext uri="{BB962C8B-B14F-4D97-AF65-F5344CB8AC3E}">
        <p14:creationId xmlns:p14="http://schemas.microsoft.com/office/powerpoint/2010/main" val="28465720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D6147-57C9-0EF4-3127-E89203B697B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0B2A690-796A-E2F9-F80F-D1F0F7355268}"/>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64DFDBE-55F0-62AA-B0EE-DBE8A14A96AD}"/>
              </a:ext>
            </a:extLst>
          </p:cNvPr>
          <p:cNvSpPr>
            <a:spLocks noGrp="1"/>
          </p:cNvSpPr>
          <p:nvPr>
            <p:ph type="dt" sz="half" idx="10"/>
          </p:nvPr>
        </p:nvSpPr>
        <p:spPr/>
        <p:txBody>
          <a:bodyPr/>
          <a:lstStyle/>
          <a:p>
            <a:fld id="{03CE8A56-8D68-BC4D-B7E8-9EE8C01045BE}" type="datetimeFigureOut">
              <a:rPr lang="en-US" smtClean="0"/>
              <a:t>4/27/2026</a:t>
            </a:fld>
            <a:endParaRPr lang="en-US"/>
          </a:p>
        </p:txBody>
      </p:sp>
      <p:sp>
        <p:nvSpPr>
          <p:cNvPr id="5" name="Footer Placeholder 4">
            <a:extLst>
              <a:ext uri="{FF2B5EF4-FFF2-40B4-BE49-F238E27FC236}">
                <a16:creationId xmlns:a16="http://schemas.microsoft.com/office/drawing/2014/main" id="{91A77B36-5FEF-2A85-2FE3-B921E67D6E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C9D7FE-C777-E970-7394-EB2D36BE92E3}"/>
              </a:ext>
            </a:extLst>
          </p:cNvPr>
          <p:cNvSpPr>
            <a:spLocks noGrp="1"/>
          </p:cNvSpPr>
          <p:nvPr>
            <p:ph type="sldNum" sz="quarter" idx="12"/>
          </p:nvPr>
        </p:nvSpPr>
        <p:spPr/>
        <p:txBody>
          <a:bodyPr/>
          <a:lstStyle/>
          <a:p>
            <a:fld id="{223A5DC7-64CF-5E49-A055-861466CBEFED}" type="slidenum">
              <a:rPr lang="en-US" smtClean="0"/>
              <a:t>‹#›</a:t>
            </a:fld>
            <a:endParaRPr lang="en-US"/>
          </a:p>
        </p:txBody>
      </p:sp>
    </p:spTree>
    <p:extLst>
      <p:ext uri="{BB962C8B-B14F-4D97-AF65-F5344CB8AC3E}">
        <p14:creationId xmlns:p14="http://schemas.microsoft.com/office/powerpoint/2010/main" val="5720499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8648F-C245-0AC1-5465-7CD513391FD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2EB3797-8C76-2141-8E0C-024541FE4A9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2896CA8-F0EF-9066-ED4E-3369CB253E16}"/>
              </a:ext>
            </a:extLst>
          </p:cNvPr>
          <p:cNvSpPr>
            <a:spLocks noGrp="1"/>
          </p:cNvSpPr>
          <p:nvPr>
            <p:ph type="dt" sz="half" idx="10"/>
          </p:nvPr>
        </p:nvSpPr>
        <p:spPr/>
        <p:txBody>
          <a:bodyPr/>
          <a:lstStyle/>
          <a:p>
            <a:fld id="{03CE8A56-8D68-BC4D-B7E8-9EE8C01045BE}" type="datetimeFigureOut">
              <a:rPr lang="en-US" smtClean="0"/>
              <a:t>4/27/2026</a:t>
            </a:fld>
            <a:endParaRPr lang="en-US"/>
          </a:p>
        </p:txBody>
      </p:sp>
      <p:sp>
        <p:nvSpPr>
          <p:cNvPr id="5" name="Footer Placeholder 4">
            <a:extLst>
              <a:ext uri="{FF2B5EF4-FFF2-40B4-BE49-F238E27FC236}">
                <a16:creationId xmlns:a16="http://schemas.microsoft.com/office/drawing/2014/main" id="{E8008640-6B6C-007A-843D-EB75C75687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E99E27-150A-78DB-379B-8D1735E9FC2D}"/>
              </a:ext>
            </a:extLst>
          </p:cNvPr>
          <p:cNvSpPr>
            <a:spLocks noGrp="1"/>
          </p:cNvSpPr>
          <p:nvPr>
            <p:ph type="sldNum" sz="quarter" idx="12"/>
          </p:nvPr>
        </p:nvSpPr>
        <p:spPr/>
        <p:txBody>
          <a:bodyPr/>
          <a:lstStyle/>
          <a:p>
            <a:fld id="{223A5DC7-64CF-5E49-A055-861466CBEFED}" type="slidenum">
              <a:rPr lang="en-US" smtClean="0"/>
              <a:t>‹#›</a:t>
            </a:fld>
            <a:endParaRPr lang="en-US"/>
          </a:p>
        </p:txBody>
      </p:sp>
    </p:spTree>
    <p:extLst>
      <p:ext uri="{BB962C8B-B14F-4D97-AF65-F5344CB8AC3E}">
        <p14:creationId xmlns:p14="http://schemas.microsoft.com/office/powerpoint/2010/main" val="2876963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0CB91-4985-810F-07F4-A4A19368737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707B01F-A5AE-CB83-7BEF-69F38F94225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02481AC9-4A15-8730-7BB4-29270B36493B}"/>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0931AF76-F013-573A-7301-3C2C79680311}"/>
              </a:ext>
            </a:extLst>
          </p:cNvPr>
          <p:cNvSpPr>
            <a:spLocks noGrp="1"/>
          </p:cNvSpPr>
          <p:nvPr>
            <p:ph type="dt" sz="half" idx="10"/>
          </p:nvPr>
        </p:nvSpPr>
        <p:spPr/>
        <p:txBody>
          <a:bodyPr/>
          <a:lstStyle/>
          <a:p>
            <a:fld id="{03CE8A56-8D68-BC4D-B7E8-9EE8C01045BE}" type="datetimeFigureOut">
              <a:rPr lang="en-US" smtClean="0"/>
              <a:t>4/27/2026</a:t>
            </a:fld>
            <a:endParaRPr lang="en-US"/>
          </a:p>
        </p:txBody>
      </p:sp>
      <p:sp>
        <p:nvSpPr>
          <p:cNvPr id="6" name="Footer Placeholder 5">
            <a:extLst>
              <a:ext uri="{FF2B5EF4-FFF2-40B4-BE49-F238E27FC236}">
                <a16:creationId xmlns:a16="http://schemas.microsoft.com/office/drawing/2014/main" id="{C1D0DB0A-41C3-06A6-23B9-371FF05E42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7C7554-347B-5BBE-DF06-239330F89096}"/>
              </a:ext>
            </a:extLst>
          </p:cNvPr>
          <p:cNvSpPr>
            <a:spLocks noGrp="1"/>
          </p:cNvSpPr>
          <p:nvPr>
            <p:ph type="sldNum" sz="quarter" idx="12"/>
          </p:nvPr>
        </p:nvSpPr>
        <p:spPr/>
        <p:txBody>
          <a:bodyPr/>
          <a:lstStyle/>
          <a:p>
            <a:fld id="{223A5DC7-64CF-5E49-A055-861466CBEFED}" type="slidenum">
              <a:rPr lang="en-US" smtClean="0"/>
              <a:t>‹#›</a:t>
            </a:fld>
            <a:endParaRPr lang="en-US"/>
          </a:p>
        </p:txBody>
      </p:sp>
    </p:spTree>
    <p:extLst>
      <p:ext uri="{BB962C8B-B14F-4D97-AF65-F5344CB8AC3E}">
        <p14:creationId xmlns:p14="http://schemas.microsoft.com/office/powerpoint/2010/main" val="2600476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6BF1E-A903-2499-E43A-5ADF9531D436}"/>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E8BDA9A-15A9-52C7-1523-EBE3EB0DA4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792CFFB-0449-26C9-8060-C7A813C2DC7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3D5C6BA6-09F6-E251-00EE-28B12346E2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C0C9715-817B-49DC-3017-920A50D1734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97BA7A6-D47F-B29D-4550-AE9815F93870}"/>
              </a:ext>
            </a:extLst>
          </p:cNvPr>
          <p:cNvSpPr>
            <a:spLocks noGrp="1"/>
          </p:cNvSpPr>
          <p:nvPr>
            <p:ph type="dt" sz="half" idx="10"/>
          </p:nvPr>
        </p:nvSpPr>
        <p:spPr/>
        <p:txBody>
          <a:bodyPr/>
          <a:lstStyle/>
          <a:p>
            <a:fld id="{03CE8A56-8D68-BC4D-B7E8-9EE8C01045BE}" type="datetimeFigureOut">
              <a:rPr lang="en-US" smtClean="0"/>
              <a:t>4/27/2026</a:t>
            </a:fld>
            <a:endParaRPr lang="en-US"/>
          </a:p>
        </p:txBody>
      </p:sp>
      <p:sp>
        <p:nvSpPr>
          <p:cNvPr id="8" name="Footer Placeholder 7">
            <a:extLst>
              <a:ext uri="{FF2B5EF4-FFF2-40B4-BE49-F238E27FC236}">
                <a16:creationId xmlns:a16="http://schemas.microsoft.com/office/drawing/2014/main" id="{D6C5E645-EBA9-3700-36D5-68EA55F1D38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1F9F4F3-3737-0EC5-69C4-6FFF5C829B63}"/>
              </a:ext>
            </a:extLst>
          </p:cNvPr>
          <p:cNvSpPr>
            <a:spLocks noGrp="1"/>
          </p:cNvSpPr>
          <p:nvPr>
            <p:ph type="sldNum" sz="quarter" idx="12"/>
          </p:nvPr>
        </p:nvSpPr>
        <p:spPr/>
        <p:txBody>
          <a:bodyPr/>
          <a:lstStyle/>
          <a:p>
            <a:fld id="{223A5DC7-64CF-5E49-A055-861466CBEFED}" type="slidenum">
              <a:rPr lang="en-US" smtClean="0"/>
              <a:t>‹#›</a:t>
            </a:fld>
            <a:endParaRPr lang="en-US"/>
          </a:p>
        </p:txBody>
      </p:sp>
    </p:spTree>
    <p:extLst>
      <p:ext uri="{BB962C8B-B14F-4D97-AF65-F5344CB8AC3E}">
        <p14:creationId xmlns:p14="http://schemas.microsoft.com/office/powerpoint/2010/main" val="7518592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8584C-6AB0-2382-2C3E-880EB115230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2ECC122-DEA5-86EF-962C-7312B39BEF87}"/>
              </a:ext>
            </a:extLst>
          </p:cNvPr>
          <p:cNvSpPr>
            <a:spLocks noGrp="1"/>
          </p:cNvSpPr>
          <p:nvPr>
            <p:ph type="dt" sz="half" idx="10"/>
          </p:nvPr>
        </p:nvSpPr>
        <p:spPr/>
        <p:txBody>
          <a:bodyPr/>
          <a:lstStyle/>
          <a:p>
            <a:fld id="{03CE8A56-8D68-BC4D-B7E8-9EE8C01045BE}" type="datetimeFigureOut">
              <a:rPr lang="en-US" smtClean="0"/>
              <a:t>4/27/2026</a:t>
            </a:fld>
            <a:endParaRPr lang="en-US"/>
          </a:p>
        </p:txBody>
      </p:sp>
      <p:sp>
        <p:nvSpPr>
          <p:cNvPr id="4" name="Footer Placeholder 3">
            <a:extLst>
              <a:ext uri="{FF2B5EF4-FFF2-40B4-BE49-F238E27FC236}">
                <a16:creationId xmlns:a16="http://schemas.microsoft.com/office/drawing/2014/main" id="{F131DD18-286E-C9BC-6DD5-B50718CBC5A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2F3512A-A3E4-4297-B6F2-5E6DC0B258F3}"/>
              </a:ext>
            </a:extLst>
          </p:cNvPr>
          <p:cNvSpPr>
            <a:spLocks noGrp="1"/>
          </p:cNvSpPr>
          <p:nvPr>
            <p:ph type="sldNum" sz="quarter" idx="12"/>
          </p:nvPr>
        </p:nvSpPr>
        <p:spPr/>
        <p:txBody>
          <a:bodyPr/>
          <a:lstStyle/>
          <a:p>
            <a:fld id="{223A5DC7-64CF-5E49-A055-861466CBEFED}" type="slidenum">
              <a:rPr lang="en-US" smtClean="0"/>
              <a:t>‹#›</a:t>
            </a:fld>
            <a:endParaRPr lang="en-US"/>
          </a:p>
        </p:txBody>
      </p:sp>
    </p:spTree>
    <p:extLst>
      <p:ext uri="{BB962C8B-B14F-4D97-AF65-F5344CB8AC3E}">
        <p14:creationId xmlns:p14="http://schemas.microsoft.com/office/powerpoint/2010/main" val="2132374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8027169-446C-E683-B9AC-AEB9457EEFED}"/>
              </a:ext>
            </a:extLst>
          </p:cNvPr>
          <p:cNvSpPr>
            <a:spLocks noGrp="1"/>
          </p:cNvSpPr>
          <p:nvPr>
            <p:ph type="dt" sz="half" idx="10"/>
          </p:nvPr>
        </p:nvSpPr>
        <p:spPr/>
        <p:txBody>
          <a:bodyPr/>
          <a:lstStyle/>
          <a:p>
            <a:fld id="{03CE8A56-8D68-BC4D-B7E8-9EE8C01045BE}" type="datetimeFigureOut">
              <a:rPr lang="en-US" smtClean="0"/>
              <a:t>4/27/2026</a:t>
            </a:fld>
            <a:endParaRPr lang="en-US"/>
          </a:p>
        </p:txBody>
      </p:sp>
      <p:sp>
        <p:nvSpPr>
          <p:cNvPr id="3" name="Footer Placeholder 2">
            <a:extLst>
              <a:ext uri="{FF2B5EF4-FFF2-40B4-BE49-F238E27FC236}">
                <a16:creationId xmlns:a16="http://schemas.microsoft.com/office/drawing/2014/main" id="{BF193221-728B-0C9F-A2CA-A988963F6E9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9F12BFB-0D36-310D-6E8A-13BE1DD943B9}"/>
              </a:ext>
            </a:extLst>
          </p:cNvPr>
          <p:cNvSpPr>
            <a:spLocks noGrp="1"/>
          </p:cNvSpPr>
          <p:nvPr>
            <p:ph type="sldNum" sz="quarter" idx="12"/>
          </p:nvPr>
        </p:nvSpPr>
        <p:spPr/>
        <p:txBody>
          <a:bodyPr/>
          <a:lstStyle/>
          <a:p>
            <a:fld id="{223A5DC7-64CF-5E49-A055-861466CBEFED}" type="slidenum">
              <a:rPr lang="en-US" smtClean="0"/>
              <a:t>‹#›</a:t>
            </a:fld>
            <a:endParaRPr lang="en-US"/>
          </a:p>
        </p:txBody>
      </p:sp>
    </p:spTree>
    <p:extLst>
      <p:ext uri="{BB962C8B-B14F-4D97-AF65-F5344CB8AC3E}">
        <p14:creationId xmlns:p14="http://schemas.microsoft.com/office/powerpoint/2010/main" val="14134480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98245-0E09-F764-6CF7-6D47763AD22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20D86CF-2064-700B-6D68-FD505E66BC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AA2C82FE-339D-D135-141B-009C93B332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48E20D5-4F10-DA1A-E939-76AD0EAAE417}"/>
              </a:ext>
            </a:extLst>
          </p:cNvPr>
          <p:cNvSpPr>
            <a:spLocks noGrp="1"/>
          </p:cNvSpPr>
          <p:nvPr>
            <p:ph type="dt" sz="half" idx="10"/>
          </p:nvPr>
        </p:nvSpPr>
        <p:spPr/>
        <p:txBody>
          <a:bodyPr/>
          <a:lstStyle/>
          <a:p>
            <a:fld id="{03CE8A56-8D68-BC4D-B7E8-9EE8C01045BE}" type="datetimeFigureOut">
              <a:rPr lang="en-US" smtClean="0"/>
              <a:t>4/27/2026</a:t>
            </a:fld>
            <a:endParaRPr lang="en-US"/>
          </a:p>
        </p:txBody>
      </p:sp>
      <p:sp>
        <p:nvSpPr>
          <p:cNvPr id="6" name="Footer Placeholder 5">
            <a:extLst>
              <a:ext uri="{FF2B5EF4-FFF2-40B4-BE49-F238E27FC236}">
                <a16:creationId xmlns:a16="http://schemas.microsoft.com/office/drawing/2014/main" id="{AAEA44EF-EE5C-E893-CB28-57BAD49C8E5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4A31F1-29FB-222F-D190-3AD0917CF9C8}"/>
              </a:ext>
            </a:extLst>
          </p:cNvPr>
          <p:cNvSpPr>
            <a:spLocks noGrp="1"/>
          </p:cNvSpPr>
          <p:nvPr>
            <p:ph type="sldNum" sz="quarter" idx="12"/>
          </p:nvPr>
        </p:nvSpPr>
        <p:spPr/>
        <p:txBody>
          <a:bodyPr/>
          <a:lstStyle/>
          <a:p>
            <a:fld id="{223A5DC7-64CF-5E49-A055-861466CBEFED}" type="slidenum">
              <a:rPr lang="en-US" smtClean="0"/>
              <a:t>‹#›</a:t>
            </a:fld>
            <a:endParaRPr lang="en-US"/>
          </a:p>
        </p:txBody>
      </p:sp>
    </p:spTree>
    <p:extLst>
      <p:ext uri="{BB962C8B-B14F-4D97-AF65-F5344CB8AC3E}">
        <p14:creationId xmlns:p14="http://schemas.microsoft.com/office/powerpoint/2010/main" val="2235622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4EB06-D929-930A-8164-E3BF43F8310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135D6C8B-5B3C-C711-751E-610C0366F85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a:extLst>
              <a:ext uri="{FF2B5EF4-FFF2-40B4-BE49-F238E27FC236}">
                <a16:creationId xmlns:a16="http://schemas.microsoft.com/office/drawing/2014/main" id="{03C84F85-6CD8-68C4-A387-9D1875CB74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48D83C3-7399-3A38-ABAE-CB38686F7FE0}"/>
              </a:ext>
            </a:extLst>
          </p:cNvPr>
          <p:cNvSpPr>
            <a:spLocks noGrp="1"/>
          </p:cNvSpPr>
          <p:nvPr>
            <p:ph type="dt" sz="half" idx="10"/>
          </p:nvPr>
        </p:nvSpPr>
        <p:spPr/>
        <p:txBody>
          <a:bodyPr/>
          <a:lstStyle/>
          <a:p>
            <a:fld id="{03CE8A56-8D68-BC4D-B7E8-9EE8C01045BE}" type="datetimeFigureOut">
              <a:rPr lang="en-US" smtClean="0"/>
              <a:t>4/27/2026</a:t>
            </a:fld>
            <a:endParaRPr lang="en-US"/>
          </a:p>
        </p:txBody>
      </p:sp>
      <p:sp>
        <p:nvSpPr>
          <p:cNvPr id="6" name="Footer Placeholder 5">
            <a:extLst>
              <a:ext uri="{FF2B5EF4-FFF2-40B4-BE49-F238E27FC236}">
                <a16:creationId xmlns:a16="http://schemas.microsoft.com/office/drawing/2014/main" id="{81CF8D61-59BF-C172-40C8-D60A61C7E4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E18F62-8265-5E03-1C28-BE1EC772E364}"/>
              </a:ext>
            </a:extLst>
          </p:cNvPr>
          <p:cNvSpPr>
            <a:spLocks noGrp="1"/>
          </p:cNvSpPr>
          <p:nvPr>
            <p:ph type="sldNum" sz="quarter" idx="12"/>
          </p:nvPr>
        </p:nvSpPr>
        <p:spPr/>
        <p:txBody>
          <a:bodyPr/>
          <a:lstStyle/>
          <a:p>
            <a:fld id="{223A5DC7-64CF-5E49-A055-861466CBEFED}" type="slidenum">
              <a:rPr lang="en-US" smtClean="0"/>
              <a:t>‹#›</a:t>
            </a:fld>
            <a:endParaRPr lang="en-US"/>
          </a:p>
        </p:txBody>
      </p:sp>
    </p:spTree>
    <p:extLst>
      <p:ext uri="{BB962C8B-B14F-4D97-AF65-F5344CB8AC3E}">
        <p14:creationId xmlns:p14="http://schemas.microsoft.com/office/powerpoint/2010/main" val="34692014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E13E90-AE07-31B9-4DF6-136492B32D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68E472-950F-29C8-61D0-E8E3907EA3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1F54416-36B8-2872-48E6-E8698336EC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3CE8A56-8D68-BC4D-B7E8-9EE8C01045BE}" type="datetimeFigureOut">
              <a:rPr lang="en-US" smtClean="0"/>
              <a:t>4/27/2026</a:t>
            </a:fld>
            <a:endParaRPr lang="en-US"/>
          </a:p>
        </p:txBody>
      </p:sp>
      <p:sp>
        <p:nvSpPr>
          <p:cNvPr id="5" name="Footer Placeholder 4">
            <a:extLst>
              <a:ext uri="{FF2B5EF4-FFF2-40B4-BE49-F238E27FC236}">
                <a16:creationId xmlns:a16="http://schemas.microsoft.com/office/drawing/2014/main" id="{42061E4D-F34D-AD2A-CBD2-7A6DC76000D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C511F0B-4A60-DC7F-788E-8743FE6511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23A5DC7-64CF-5E49-A055-861466CBEFED}" type="slidenum">
              <a:rPr lang="en-US" smtClean="0"/>
              <a:t>‹#›</a:t>
            </a:fld>
            <a:endParaRPr lang="en-US"/>
          </a:p>
        </p:txBody>
      </p:sp>
    </p:spTree>
    <p:extLst>
      <p:ext uri="{BB962C8B-B14F-4D97-AF65-F5344CB8AC3E}">
        <p14:creationId xmlns:p14="http://schemas.microsoft.com/office/powerpoint/2010/main" val="6705698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sv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3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2B4961-F97F-3E68-11C0-1901A1C5FACB}"/>
              </a:ext>
            </a:extLst>
          </p:cNvPr>
          <p:cNvSpPr/>
          <p:nvPr/>
        </p:nvSpPr>
        <p:spPr>
          <a:xfrm>
            <a:off x="388633" y="435425"/>
            <a:ext cx="11350649" cy="5976143"/>
          </a:xfrm>
          <a:prstGeom prst="rect">
            <a:avLst/>
          </a:prstGeom>
          <a:gradFill>
            <a:gsLst>
              <a:gs pos="0">
                <a:srgbClr val="1271E9"/>
              </a:gs>
              <a:gs pos="100000">
                <a:srgbClr val="37096E">
                  <a:lumMod val="100000"/>
                </a:srgbClr>
              </a:gs>
            </a:gsLst>
            <a:lin ang="4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white logo on a black background&#10;&#10;Description automatically generated">
            <a:extLst>
              <a:ext uri="{FF2B5EF4-FFF2-40B4-BE49-F238E27FC236}">
                <a16:creationId xmlns:a16="http://schemas.microsoft.com/office/drawing/2014/main" id="{A493C4FA-A2C4-3097-5151-766C110226D5}"/>
              </a:ext>
            </a:extLst>
          </p:cNvPr>
          <p:cNvPicPr>
            <a:picLocks noChangeAspect="1"/>
          </p:cNvPicPr>
          <p:nvPr/>
        </p:nvPicPr>
        <p:blipFill>
          <a:blip r:embed="rId3"/>
          <a:stretch>
            <a:fillRect/>
          </a:stretch>
        </p:blipFill>
        <p:spPr>
          <a:xfrm>
            <a:off x="649357" y="796395"/>
            <a:ext cx="2182530" cy="1082507"/>
          </a:xfrm>
          <a:prstGeom prst="rect">
            <a:avLst/>
          </a:prstGeom>
        </p:spPr>
      </p:pic>
      <p:sp>
        <p:nvSpPr>
          <p:cNvPr id="10" name="TextBox 9">
            <a:extLst>
              <a:ext uri="{FF2B5EF4-FFF2-40B4-BE49-F238E27FC236}">
                <a16:creationId xmlns:a16="http://schemas.microsoft.com/office/drawing/2014/main" id="{DE0C9922-6209-E26C-BC81-378FE937D98E}"/>
              </a:ext>
            </a:extLst>
          </p:cNvPr>
          <p:cNvSpPr txBox="1"/>
          <p:nvPr/>
        </p:nvSpPr>
        <p:spPr>
          <a:xfrm>
            <a:off x="968317" y="3026067"/>
            <a:ext cx="6876490" cy="923330"/>
          </a:xfrm>
          <a:prstGeom prst="rect">
            <a:avLst/>
          </a:prstGeom>
          <a:noFill/>
        </p:spPr>
        <p:txBody>
          <a:bodyPr wrap="square" rtlCol="0">
            <a:spAutoFit/>
          </a:bodyPr>
          <a:lstStyle/>
          <a:p>
            <a:r>
              <a:rPr lang="en-US" sz="5400">
                <a:solidFill>
                  <a:schemeClr val="bg1"/>
                </a:solidFill>
                <a:latin typeface="Apercu" panose="02000506040000020004" pitchFamily="2" charset="77"/>
              </a:rPr>
              <a:t>DEVICE ALERTS</a:t>
            </a:r>
          </a:p>
        </p:txBody>
      </p:sp>
      <p:sp>
        <p:nvSpPr>
          <p:cNvPr id="12" name="Oval 11">
            <a:extLst>
              <a:ext uri="{FF2B5EF4-FFF2-40B4-BE49-F238E27FC236}">
                <a16:creationId xmlns:a16="http://schemas.microsoft.com/office/drawing/2014/main" id="{5FD314D6-7271-7646-518C-1AABFA644A40}"/>
              </a:ext>
            </a:extLst>
          </p:cNvPr>
          <p:cNvSpPr/>
          <p:nvPr/>
        </p:nvSpPr>
        <p:spPr>
          <a:xfrm>
            <a:off x="9110782" y="3044088"/>
            <a:ext cx="4818696" cy="4818696"/>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E4F37F8-2917-E6BD-68F4-C0132C47295A}"/>
              </a:ext>
            </a:extLst>
          </p:cNvPr>
          <p:cNvSpPr txBox="1"/>
          <p:nvPr/>
        </p:nvSpPr>
        <p:spPr>
          <a:xfrm>
            <a:off x="11198087" y="-265043"/>
            <a:ext cx="231154" cy="369332"/>
          </a:xfrm>
          <a:prstGeom prst="rect">
            <a:avLst/>
          </a:prstGeom>
          <a:noFill/>
        </p:spPr>
        <p:txBody>
          <a:bodyPr wrap="none" rtlCol="0">
            <a:spAutoFit/>
          </a:bodyPr>
          <a:lstStyle/>
          <a:p>
            <a:r>
              <a:rPr lang="en-US"/>
              <a:t> </a:t>
            </a:r>
          </a:p>
        </p:txBody>
      </p:sp>
      <p:sp>
        <p:nvSpPr>
          <p:cNvPr id="15" name="Oval 14">
            <a:extLst>
              <a:ext uri="{FF2B5EF4-FFF2-40B4-BE49-F238E27FC236}">
                <a16:creationId xmlns:a16="http://schemas.microsoft.com/office/drawing/2014/main" id="{256F4348-2824-9044-CD19-717183D81E1B}"/>
              </a:ext>
            </a:extLst>
          </p:cNvPr>
          <p:cNvSpPr/>
          <p:nvPr/>
        </p:nvSpPr>
        <p:spPr>
          <a:xfrm>
            <a:off x="8281629" y="5207113"/>
            <a:ext cx="3715642" cy="3715642"/>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A1E1EFE5-71AA-4E09-3944-142016AED46A}"/>
              </a:ext>
            </a:extLst>
          </p:cNvPr>
          <p:cNvSpPr/>
          <p:nvPr/>
        </p:nvSpPr>
        <p:spPr>
          <a:xfrm>
            <a:off x="9149972" y="3195893"/>
            <a:ext cx="1580780" cy="1580780"/>
          </a:xfrm>
          <a:prstGeom prst="ellipse">
            <a:avLst/>
          </a:prstGeom>
          <a:solidFill>
            <a:srgbClr val="1271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F679B0C7-942E-C21F-38D9-B210BDDD6C4F}"/>
              </a:ext>
            </a:extLst>
          </p:cNvPr>
          <p:cNvSpPr/>
          <p:nvPr/>
        </p:nvSpPr>
        <p:spPr>
          <a:xfrm>
            <a:off x="8209430" y="4996310"/>
            <a:ext cx="452350" cy="452350"/>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889AEF30-FA0C-3D02-FB74-1FB39B7EB052}"/>
              </a:ext>
            </a:extLst>
          </p:cNvPr>
          <p:cNvSpPr txBox="1"/>
          <p:nvPr/>
        </p:nvSpPr>
        <p:spPr>
          <a:xfrm>
            <a:off x="968317" y="5545469"/>
            <a:ext cx="8600660" cy="369332"/>
          </a:xfrm>
          <a:prstGeom prst="rect">
            <a:avLst/>
          </a:prstGeom>
          <a:noFill/>
        </p:spPr>
        <p:txBody>
          <a:bodyPr wrap="square" rtlCol="0">
            <a:spAutoFit/>
          </a:bodyPr>
          <a:lstStyle/>
          <a:p>
            <a:r>
              <a:rPr lang="en-US" spc="600" err="1">
                <a:solidFill>
                  <a:schemeClr val="accent3"/>
                </a:solidFill>
                <a:latin typeface="Apercu Medium" panose="02000506040000020004" pitchFamily="2" charset="77"/>
              </a:rPr>
              <a:t>vivi.io</a:t>
            </a:r>
            <a:endParaRPr lang="en-US" spc="600">
              <a:solidFill>
                <a:schemeClr val="accent3"/>
              </a:solidFill>
              <a:latin typeface="Apercu Medium" panose="02000506040000020004" pitchFamily="2" charset="77"/>
            </a:endParaRPr>
          </a:p>
        </p:txBody>
      </p:sp>
      <p:sp>
        <p:nvSpPr>
          <p:cNvPr id="21" name="TextBox 20">
            <a:extLst>
              <a:ext uri="{FF2B5EF4-FFF2-40B4-BE49-F238E27FC236}">
                <a16:creationId xmlns:a16="http://schemas.microsoft.com/office/drawing/2014/main" id="{B4703882-22D6-7C9E-24A4-D469177111B5}"/>
              </a:ext>
            </a:extLst>
          </p:cNvPr>
          <p:cNvSpPr txBox="1"/>
          <p:nvPr/>
        </p:nvSpPr>
        <p:spPr>
          <a:xfrm>
            <a:off x="968317" y="2643978"/>
            <a:ext cx="6255752" cy="400110"/>
          </a:xfrm>
          <a:prstGeom prst="rect">
            <a:avLst/>
          </a:prstGeom>
          <a:noFill/>
        </p:spPr>
        <p:txBody>
          <a:bodyPr wrap="square" rtlCol="0">
            <a:spAutoFit/>
          </a:bodyPr>
          <a:lstStyle/>
          <a:p>
            <a:r>
              <a:rPr lang="en-US" sz="2000" spc="300">
                <a:solidFill>
                  <a:schemeClr val="bg1"/>
                </a:solidFill>
                <a:latin typeface="Apercu Light" panose="02000506030000020004" pitchFamily="2" charset="77"/>
              </a:rPr>
              <a:t>INTRODUCING</a:t>
            </a:r>
          </a:p>
        </p:txBody>
      </p:sp>
      <p:sp>
        <p:nvSpPr>
          <p:cNvPr id="11" name="Oval 10">
            <a:extLst>
              <a:ext uri="{FF2B5EF4-FFF2-40B4-BE49-F238E27FC236}">
                <a16:creationId xmlns:a16="http://schemas.microsoft.com/office/drawing/2014/main" id="{7F3F1F32-618E-D7D8-955A-71F0903E47C4}"/>
              </a:ext>
            </a:extLst>
          </p:cNvPr>
          <p:cNvSpPr/>
          <p:nvPr/>
        </p:nvSpPr>
        <p:spPr>
          <a:xfrm>
            <a:off x="10704527" y="802087"/>
            <a:ext cx="2781434" cy="2781434"/>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3D218F03-A8C7-F609-66F7-417170B52C7A}"/>
              </a:ext>
            </a:extLst>
          </p:cNvPr>
          <p:cNvSpPr/>
          <p:nvPr/>
        </p:nvSpPr>
        <p:spPr>
          <a:xfrm>
            <a:off x="9797073" y="2192804"/>
            <a:ext cx="520148" cy="52014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B37F1B48-8D68-1190-D11D-5E6E196DB216}"/>
              </a:ext>
            </a:extLst>
          </p:cNvPr>
          <p:cNvSpPr/>
          <p:nvPr/>
        </p:nvSpPr>
        <p:spPr>
          <a:xfrm>
            <a:off x="10566310" y="212035"/>
            <a:ext cx="523548" cy="523548"/>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7EA7B1B5-FD45-EAB1-0637-13C45302233A}"/>
              </a:ext>
            </a:extLst>
          </p:cNvPr>
          <p:cNvSpPr/>
          <p:nvPr/>
        </p:nvSpPr>
        <p:spPr>
          <a:xfrm>
            <a:off x="9281739" y="467130"/>
            <a:ext cx="1105838" cy="1105838"/>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D7192A42-5035-4885-FFE9-D9B8EE228F22}"/>
              </a:ext>
            </a:extLst>
          </p:cNvPr>
          <p:cNvSpPr/>
          <p:nvPr/>
        </p:nvSpPr>
        <p:spPr>
          <a:xfrm>
            <a:off x="10889227" y="1882705"/>
            <a:ext cx="2322767" cy="2322767"/>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6175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BE7E43-7BD0-6976-1386-A2C36C2D52D1}"/>
            </a:ext>
          </a:extLst>
        </p:cNvPr>
        <p:cNvGrpSpPr/>
        <p:nvPr/>
      </p:nvGrpSpPr>
      <p:grpSpPr>
        <a:xfrm>
          <a:off x="0" y="0"/>
          <a:ext cx="0" cy="0"/>
          <a:chOff x="0" y="0"/>
          <a:chExt cx="0" cy="0"/>
        </a:xfrm>
      </p:grpSpPr>
      <p:sp>
        <p:nvSpPr>
          <p:cNvPr id="27" name="TextBox 26">
            <a:extLst>
              <a:ext uri="{FF2B5EF4-FFF2-40B4-BE49-F238E27FC236}">
                <a16:creationId xmlns:a16="http://schemas.microsoft.com/office/drawing/2014/main" id="{DF56C38E-9F50-13CD-07F2-2A61182C81B0}"/>
              </a:ext>
            </a:extLst>
          </p:cNvPr>
          <p:cNvSpPr txBox="1"/>
          <p:nvPr/>
        </p:nvSpPr>
        <p:spPr>
          <a:xfrm>
            <a:off x="537985" y="735321"/>
            <a:ext cx="4338815" cy="1077218"/>
          </a:xfrm>
          <a:prstGeom prst="rect">
            <a:avLst/>
          </a:prstGeom>
          <a:noFill/>
        </p:spPr>
        <p:txBody>
          <a:bodyPr wrap="square" rtlCol="0">
            <a:spAutoFit/>
          </a:bodyPr>
          <a:lstStyle/>
          <a:p>
            <a:r>
              <a:rPr lang="en-US" sz="3200">
                <a:solidFill>
                  <a:schemeClr val="accent2"/>
                </a:solidFill>
                <a:highlight>
                  <a:srgbClr val="FFFFFF"/>
                </a:highlight>
                <a:latin typeface="Apercu Medium" panose="02000506040000020004" pitchFamily="2" charset="77"/>
              </a:rPr>
              <a:t>Scalable User Provisioning</a:t>
            </a:r>
            <a:endParaRPr lang="en-US" sz="3200">
              <a:solidFill>
                <a:schemeClr val="accent2"/>
              </a:solidFill>
              <a:latin typeface="Apercu Medium" panose="02000506040000020004" pitchFamily="2" charset="77"/>
            </a:endParaRPr>
          </a:p>
        </p:txBody>
      </p:sp>
      <p:sp>
        <p:nvSpPr>
          <p:cNvPr id="28" name="TextBox 27">
            <a:extLst>
              <a:ext uri="{FF2B5EF4-FFF2-40B4-BE49-F238E27FC236}">
                <a16:creationId xmlns:a16="http://schemas.microsoft.com/office/drawing/2014/main" id="{7F754CEA-62BA-EC8A-C7C8-F03EAF7D5047}"/>
              </a:ext>
            </a:extLst>
          </p:cNvPr>
          <p:cNvSpPr txBox="1"/>
          <p:nvPr/>
        </p:nvSpPr>
        <p:spPr>
          <a:xfrm>
            <a:off x="5662506" y="858431"/>
            <a:ext cx="5991507" cy="830997"/>
          </a:xfrm>
          <a:prstGeom prst="rect">
            <a:avLst/>
          </a:prstGeom>
          <a:noFill/>
        </p:spPr>
        <p:txBody>
          <a:bodyPr wrap="square" lIns="91440" tIns="45720" rIns="91440" bIns="45720" rtlCol="0" anchor="t">
            <a:spAutoFit/>
          </a:bodyPr>
          <a:lstStyle/>
          <a:p>
            <a:r>
              <a:rPr lang="en-US" sz="1600">
                <a:solidFill>
                  <a:schemeClr val="tx1">
                    <a:lumMod val="75000"/>
                    <a:lumOff val="25000"/>
                  </a:schemeClr>
                </a:solidFill>
                <a:latin typeface="Apercu Light" panose="02000506030000020004" pitchFamily="2" charset="77"/>
              </a:rPr>
              <a:t>Automatic location-based targeting through IP subnet detection, ensuring alerts reach the correct building with no manual assignment, plus verification tools and bulk CSV upload for easy deployment.</a:t>
            </a:r>
          </a:p>
        </p:txBody>
      </p:sp>
      <p:pic>
        <p:nvPicPr>
          <p:cNvPr id="2" name="Picture 1" descr="A blue triangle shaped logo&#10;&#10;Description automatically generated">
            <a:extLst>
              <a:ext uri="{FF2B5EF4-FFF2-40B4-BE49-F238E27FC236}">
                <a16:creationId xmlns:a16="http://schemas.microsoft.com/office/drawing/2014/main" id="{7A618279-000D-5051-2262-9BF5D7C3777C}"/>
              </a:ext>
            </a:extLst>
          </p:cNvPr>
          <p:cNvPicPr>
            <a:picLocks noChangeAspect="1"/>
          </p:cNvPicPr>
          <p:nvPr/>
        </p:nvPicPr>
        <p:blipFill>
          <a:blip r:embed="rId2"/>
          <a:stretch>
            <a:fillRect/>
          </a:stretch>
        </p:blipFill>
        <p:spPr>
          <a:xfrm>
            <a:off x="11379367" y="6073292"/>
            <a:ext cx="561387" cy="561387"/>
          </a:xfrm>
          <a:prstGeom prst="rect">
            <a:avLst/>
          </a:prstGeom>
        </p:spPr>
      </p:pic>
      <p:cxnSp>
        <p:nvCxnSpPr>
          <p:cNvPr id="4" name="Straight Connector 3">
            <a:extLst>
              <a:ext uri="{FF2B5EF4-FFF2-40B4-BE49-F238E27FC236}">
                <a16:creationId xmlns:a16="http://schemas.microsoft.com/office/drawing/2014/main" id="{A045CCD6-27E5-02D0-6B26-1E0F29D86F27}"/>
              </a:ext>
            </a:extLst>
          </p:cNvPr>
          <p:cNvCxnSpPr/>
          <p:nvPr/>
        </p:nvCxnSpPr>
        <p:spPr>
          <a:xfrm>
            <a:off x="537985" y="2164978"/>
            <a:ext cx="11116029"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4E81B35-AE22-6807-DD88-B2A3149A20C1}"/>
              </a:ext>
            </a:extLst>
          </p:cNvPr>
          <p:cNvSpPr txBox="1"/>
          <p:nvPr/>
        </p:nvSpPr>
        <p:spPr>
          <a:xfrm>
            <a:off x="537985" y="2577568"/>
            <a:ext cx="4338815" cy="1077218"/>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No Additional Hardware</a:t>
            </a:r>
            <a:endParaRPr lang="en-US" sz="3200">
              <a:solidFill>
                <a:srgbClr val="38246D"/>
              </a:solidFill>
              <a:latin typeface="Apercu Medium" panose="02000506040000020004" pitchFamily="2" charset="77"/>
            </a:endParaRPr>
          </a:p>
        </p:txBody>
      </p:sp>
      <p:sp>
        <p:nvSpPr>
          <p:cNvPr id="7" name="TextBox 6">
            <a:extLst>
              <a:ext uri="{FF2B5EF4-FFF2-40B4-BE49-F238E27FC236}">
                <a16:creationId xmlns:a16="http://schemas.microsoft.com/office/drawing/2014/main" id="{8D5BA334-53BB-400E-1C9D-07DBF8847F8F}"/>
              </a:ext>
            </a:extLst>
          </p:cNvPr>
          <p:cNvSpPr txBox="1"/>
          <p:nvPr/>
        </p:nvSpPr>
        <p:spPr>
          <a:xfrm>
            <a:off x="5662507" y="2700678"/>
            <a:ext cx="5565788" cy="830997"/>
          </a:xfrm>
          <a:prstGeom prst="rect">
            <a:avLst/>
          </a:prstGeom>
          <a:noFill/>
        </p:spPr>
        <p:txBody>
          <a:bodyPr wrap="square" rtlCol="0">
            <a:spAutoFit/>
          </a:bodyPr>
          <a:lstStyle/>
          <a:p>
            <a:r>
              <a:rPr lang="en-US" sz="1600">
                <a:solidFill>
                  <a:schemeClr val="tx1">
                    <a:lumMod val="75000"/>
                    <a:lumOff val="25000"/>
                  </a:schemeClr>
                </a:solidFill>
                <a:latin typeface="Apercu Light" panose="02000506030000020004" pitchFamily="2" charset="77"/>
              </a:rPr>
              <a:t>Works on existing staff devices with just the Vivi app. Cloud-based delivery means alerts reach devices whether Vivi displays are present. </a:t>
            </a:r>
          </a:p>
        </p:txBody>
      </p:sp>
      <p:cxnSp>
        <p:nvCxnSpPr>
          <p:cNvPr id="8" name="Straight Connector 7">
            <a:extLst>
              <a:ext uri="{FF2B5EF4-FFF2-40B4-BE49-F238E27FC236}">
                <a16:creationId xmlns:a16="http://schemas.microsoft.com/office/drawing/2014/main" id="{1C53BD2A-A094-2893-23F7-44895F5044EB}"/>
              </a:ext>
            </a:extLst>
          </p:cNvPr>
          <p:cNvCxnSpPr/>
          <p:nvPr/>
        </p:nvCxnSpPr>
        <p:spPr>
          <a:xfrm>
            <a:off x="537985" y="4128248"/>
            <a:ext cx="11116029"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6BEA2FA-CF8F-7700-DBBE-0BCF4DDD29EC}"/>
              </a:ext>
            </a:extLst>
          </p:cNvPr>
          <p:cNvSpPr txBox="1"/>
          <p:nvPr/>
        </p:nvSpPr>
        <p:spPr>
          <a:xfrm>
            <a:off x="537985" y="4513945"/>
            <a:ext cx="4338815" cy="584775"/>
          </a:xfrm>
          <a:prstGeom prst="rect">
            <a:avLst/>
          </a:prstGeom>
          <a:noFill/>
        </p:spPr>
        <p:txBody>
          <a:bodyPr wrap="square" rtlCol="0">
            <a:spAutoFit/>
          </a:bodyPr>
          <a:lstStyle/>
          <a:p>
            <a:r>
              <a:rPr lang="en-US" sz="3200">
                <a:solidFill>
                  <a:schemeClr val="accent2"/>
                </a:solidFill>
                <a:highlight>
                  <a:srgbClr val="FFFFFF"/>
                </a:highlight>
                <a:latin typeface="Apercu Medium" panose="02000506040000020004" pitchFamily="2" charset="77"/>
              </a:rPr>
              <a:t>Seamless Integration </a:t>
            </a:r>
            <a:endParaRPr lang="en-US" sz="3200">
              <a:solidFill>
                <a:schemeClr val="accent2"/>
              </a:solidFill>
              <a:latin typeface="Apercu Medium" panose="02000506040000020004" pitchFamily="2" charset="77"/>
            </a:endParaRPr>
          </a:p>
        </p:txBody>
      </p:sp>
      <p:sp>
        <p:nvSpPr>
          <p:cNvPr id="11" name="TextBox 10">
            <a:extLst>
              <a:ext uri="{FF2B5EF4-FFF2-40B4-BE49-F238E27FC236}">
                <a16:creationId xmlns:a16="http://schemas.microsoft.com/office/drawing/2014/main" id="{0074CFCD-C617-C05B-6BEF-96530DB6C45F}"/>
              </a:ext>
            </a:extLst>
          </p:cNvPr>
          <p:cNvSpPr txBox="1"/>
          <p:nvPr/>
        </p:nvSpPr>
        <p:spPr>
          <a:xfrm>
            <a:off x="5662506" y="4513945"/>
            <a:ext cx="5716861" cy="830997"/>
          </a:xfrm>
          <a:prstGeom prst="rect">
            <a:avLst/>
          </a:prstGeom>
          <a:noFill/>
        </p:spPr>
        <p:txBody>
          <a:bodyPr wrap="square" rtlCol="0">
            <a:spAutoFit/>
          </a:bodyPr>
          <a:lstStyle/>
          <a:p>
            <a:r>
              <a:rPr lang="en-US" sz="1600">
                <a:solidFill>
                  <a:schemeClr val="tx1">
                    <a:lumMod val="75000"/>
                    <a:lumOff val="25000"/>
                  </a:schemeClr>
                </a:solidFill>
                <a:latin typeface="Apercu Light" panose="02000506030000020004" pitchFamily="2" charset="77"/>
              </a:rPr>
              <a:t>Works with your existing emergency management systems like Raptor through the Emergency API. No changes are needed for existing integrations. </a:t>
            </a:r>
          </a:p>
        </p:txBody>
      </p:sp>
    </p:spTree>
    <p:extLst>
      <p:ext uri="{BB962C8B-B14F-4D97-AF65-F5344CB8AC3E}">
        <p14:creationId xmlns:p14="http://schemas.microsoft.com/office/powerpoint/2010/main" val="16880378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CCA59358-FC7F-025A-FC15-59AC1760C202}"/>
            </a:ext>
          </a:extLst>
        </p:cNvPr>
        <p:cNvGrpSpPr/>
        <p:nvPr/>
      </p:nvGrpSpPr>
      <p:grpSpPr>
        <a:xfrm>
          <a:off x="0" y="0"/>
          <a:ext cx="0" cy="0"/>
          <a:chOff x="0" y="0"/>
          <a:chExt cx="0" cy="0"/>
        </a:xfrm>
      </p:grpSpPr>
      <p:sp>
        <p:nvSpPr>
          <p:cNvPr id="22" name="Oval 21">
            <a:extLst>
              <a:ext uri="{FF2B5EF4-FFF2-40B4-BE49-F238E27FC236}">
                <a16:creationId xmlns:a16="http://schemas.microsoft.com/office/drawing/2014/main" id="{E1C4AC47-6B0A-936F-2F16-38639C411D17}"/>
              </a:ext>
            </a:extLst>
          </p:cNvPr>
          <p:cNvSpPr/>
          <p:nvPr/>
        </p:nvSpPr>
        <p:spPr>
          <a:xfrm>
            <a:off x="8845920" y="1805172"/>
            <a:ext cx="452350" cy="45235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DEACBCF2-088E-2500-14AA-09A6CC578CA6}"/>
              </a:ext>
            </a:extLst>
          </p:cNvPr>
          <p:cNvGrpSpPr/>
          <p:nvPr/>
        </p:nvGrpSpPr>
        <p:grpSpPr>
          <a:xfrm>
            <a:off x="9072095" y="-588630"/>
            <a:ext cx="4584268" cy="3713484"/>
            <a:chOff x="9072095" y="-588630"/>
            <a:chExt cx="4584268" cy="3713484"/>
          </a:xfrm>
        </p:grpSpPr>
        <p:sp>
          <p:nvSpPr>
            <p:cNvPr id="23" name="Oval 22">
              <a:extLst>
                <a:ext uri="{FF2B5EF4-FFF2-40B4-BE49-F238E27FC236}">
                  <a16:creationId xmlns:a16="http://schemas.microsoft.com/office/drawing/2014/main" id="{C92632AD-296E-3662-C5CD-C967492117FB}"/>
                </a:ext>
              </a:extLst>
            </p:cNvPr>
            <p:cNvSpPr/>
            <p:nvPr/>
          </p:nvSpPr>
          <p:spPr>
            <a:xfrm>
              <a:off x="10493083" y="-588630"/>
              <a:ext cx="2781434" cy="2781434"/>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328D5F43-2895-6D49-2951-68480DB83BA7}"/>
                </a:ext>
              </a:extLst>
            </p:cNvPr>
            <p:cNvSpPr/>
            <p:nvPr/>
          </p:nvSpPr>
          <p:spPr>
            <a:xfrm>
              <a:off x="10088660" y="1997448"/>
              <a:ext cx="520148" cy="52014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13F8F298-C288-5415-0916-D832405CAA7A}"/>
                </a:ext>
              </a:extLst>
            </p:cNvPr>
            <p:cNvSpPr/>
            <p:nvPr/>
          </p:nvSpPr>
          <p:spPr>
            <a:xfrm>
              <a:off x="10880404" y="624998"/>
              <a:ext cx="523548" cy="523548"/>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544EAD1F-A8BD-4408-F43A-0063E573F5E3}"/>
                </a:ext>
              </a:extLst>
            </p:cNvPr>
            <p:cNvSpPr/>
            <p:nvPr/>
          </p:nvSpPr>
          <p:spPr>
            <a:xfrm>
              <a:off x="9072095" y="204793"/>
              <a:ext cx="1105838" cy="1105838"/>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AA183AD6-2F85-DAA8-D805-D09E573A8355}"/>
                </a:ext>
              </a:extLst>
            </p:cNvPr>
            <p:cNvSpPr/>
            <p:nvPr/>
          </p:nvSpPr>
          <p:spPr>
            <a:xfrm>
              <a:off x="11333596" y="802087"/>
              <a:ext cx="2322767" cy="2322767"/>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BE13713D-5F76-40FD-6EDC-EDC80A707694}"/>
              </a:ext>
            </a:extLst>
          </p:cNvPr>
          <p:cNvSpPr txBox="1"/>
          <p:nvPr/>
        </p:nvSpPr>
        <p:spPr>
          <a:xfrm>
            <a:off x="11198087" y="-265043"/>
            <a:ext cx="231154" cy="369332"/>
          </a:xfrm>
          <a:prstGeom prst="rect">
            <a:avLst/>
          </a:prstGeom>
          <a:noFill/>
        </p:spPr>
        <p:txBody>
          <a:bodyPr wrap="none" rtlCol="0">
            <a:spAutoFit/>
          </a:bodyPr>
          <a:lstStyle/>
          <a:p>
            <a:r>
              <a:rPr lang="en-US"/>
              <a:t> </a:t>
            </a:r>
          </a:p>
        </p:txBody>
      </p:sp>
      <p:grpSp>
        <p:nvGrpSpPr>
          <p:cNvPr id="19" name="Group 18">
            <a:extLst>
              <a:ext uri="{FF2B5EF4-FFF2-40B4-BE49-F238E27FC236}">
                <a16:creationId xmlns:a16="http://schemas.microsoft.com/office/drawing/2014/main" id="{C3C8D1A4-9ED8-613E-3B3A-F48925D064D3}"/>
              </a:ext>
            </a:extLst>
          </p:cNvPr>
          <p:cNvGrpSpPr/>
          <p:nvPr/>
        </p:nvGrpSpPr>
        <p:grpSpPr>
          <a:xfrm>
            <a:off x="-1426840" y="4240940"/>
            <a:ext cx="4261742" cy="4430908"/>
            <a:chOff x="-1176401" y="4577184"/>
            <a:chExt cx="4261742" cy="4430908"/>
          </a:xfrm>
        </p:grpSpPr>
        <p:sp>
          <p:nvSpPr>
            <p:cNvPr id="16" name="Oval 15">
              <a:extLst>
                <a:ext uri="{FF2B5EF4-FFF2-40B4-BE49-F238E27FC236}">
                  <a16:creationId xmlns:a16="http://schemas.microsoft.com/office/drawing/2014/main" id="{F67DC4FA-0CF9-01CF-8C00-7B7A55A74DE8}"/>
                </a:ext>
              </a:extLst>
            </p:cNvPr>
            <p:cNvSpPr/>
            <p:nvPr/>
          </p:nvSpPr>
          <p:spPr>
            <a:xfrm>
              <a:off x="-630301" y="5292450"/>
              <a:ext cx="3715642" cy="3715642"/>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A6C9C700-4826-116D-600B-298F3102BB71}"/>
                </a:ext>
              </a:extLst>
            </p:cNvPr>
            <p:cNvSpPr/>
            <p:nvPr/>
          </p:nvSpPr>
          <p:spPr>
            <a:xfrm>
              <a:off x="-1176401" y="4577184"/>
              <a:ext cx="2768972" cy="2768972"/>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223CDD61-6C34-2109-B96E-248E9762719F}"/>
                </a:ext>
              </a:extLst>
            </p:cNvPr>
            <p:cNvSpPr/>
            <p:nvPr/>
          </p:nvSpPr>
          <p:spPr>
            <a:xfrm>
              <a:off x="2222872" y="5719104"/>
              <a:ext cx="485131" cy="485131"/>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9" name="Picture 28">
            <a:hlinkClick r:id="rId3" action="ppaction://hlinksldjump"/>
            <a:extLst>
              <a:ext uri="{FF2B5EF4-FFF2-40B4-BE49-F238E27FC236}">
                <a16:creationId xmlns:a16="http://schemas.microsoft.com/office/drawing/2014/main" id="{D9D5ECFE-6D91-2DFC-A1DF-0F333C949C16}"/>
              </a:ext>
            </a:extLst>
          </p:cNvPr>
          <p:cNvPicPr>
            <a:picLocks noChangeAspect="1"/>
          </p:cNvPicPr>
          <p:nvPr/>
        </p:nvPicPr>
        <p:blipFill>
          <a:blip r:embed="rId4"/>
          <a:srcRect/>
          <a:stretch/>
        </p:blipFill>
        <p:spPr>
          <a:xfrm>
            <a:off x="11379367" y="6073292"/>
            <a:ext cx="561387" cy="561387"/>
          </a:xfrm>
          <a:prstGeom prst="rect">
            <a:avLst/>
          </a:prstGeom>
        </p:spPr>
      </p:pic>
      <p:sp>
        <p:nvSpPr>
          <p:cNvPr id="2" name="TextBox 1">
            <a:extLst>
              <a:ext uri="{FF2B5EF4-FFF2-40B4-BE49-F238E27FC236}">
                <a16:creationId xmlns:a16="http://schemas.microsoft.com/office/drawing/2014/main" id="{72039580-0425-ACB4-AD7D-96B0D5735A1D}"/>
              </a:ext>
            </a:extLst>
          </p:cNvPr>
          <p:cNvSpPr txBox="1"/>
          <p:nvPr/>
        </p:nvSpPr>
        <p:spPr>
          <a:xfrm>
            <a:off x="534091" y="2606672"/>
            <a:ext cx="5231709" cy="276999"/>
          </a:xfrm>
          <a:prstGeom prst="rect">
            <a:avLst/>
          </a:prstGeom>
          <a:noFill/>
        </p:spPr>
        <p:txBody>
          <a:bodyPr wrap="square" rtlCol="0">
            <a:spAutoFit/>
          </a:bodyPr>
          <a:lstStyle/>
          <a:p>
            <a:r>
              <a:rPr lang="en-US" sz="1200" spc="300">
                <a:solidFill>
                  <a:schemeClr val="accent6"/>
                </a:solidFill>
                <a:latin typeface="Apercu" panose="02000506040000020004" pitchFamily="2" charset="77"/>
              </a:rPr>
              <a:t>PRODUCT WALKTHROUGH</a:t>
            </a:r>
          </a:p>
        </p:txBody>
      </p:sp>
      <p:sp>
        <p:nvSpPr>
          <p:cNvPr id="3" name="TextBox 2">
            <a:extLst>
              <a:ext uri="{FF2B5EF4-FFF2-40B4-BE49-F238E27FC236}">
                <a16:creationId xmlns:a16="http://schemas.microsoft.com/office/drawing/2014/main" id="{8F947E32-2FAA-BFCB-AD8C-19536BBB0410}"/>
              </a:ext>
            </a:extLst>
          </p:cNvPr>
          <p:cNvSpPr txBox="1"/>
          <p:nvPr/>
        </p:nvSpPr>
        <p:spPr>
          <a:xfrm>
            <a:off x="534091" y="2877693"/>
            <a:ext cx="8330509" cy="923330"/>
          </a:xfrm>
          <a:prstGeom prst="rect">
            <a:avLst/>
          </a:prstGeom>
          <a:noFill/>
        </p:spPr>
        <p:txBody>
          <a:bodyPr wrap="square" rtlCol="0">
            <a:spAutoFit/>
          </a:bodyPr>
          <a:lstStyle/>
          <a:p>
            <a:r>
              <a:rPr lang="en-US" sz="5400" spc="300">
                <a:solidFill>
                  <a:schemeClr val="bg1"/>
                </a:solidFill>
                <a:latin typeface="Apercu Medium" panose="02000506040000020004" pitchFamily="2" charset="77"/>
              </a:rPr>
              <a:t>INITIAL SETUP</a:t>
            </a:r>
          </a:p>
        </p:txBody>
      </p:sp>
    </p:spTree>
    <p:extLst>
      <p:ext uri="{BB962C8B-B14F-4D97-AF65-F5344CB8AC3E}">
        <p14:creationId xmlns:p14="http://schemas.microsoft.com/office/powerpoint/2010/main" val="1779817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FCB07947-2F87-D605-43C1-B16D4A3D333E}"/>
              </a:ext>
            </a:extLst>
          </p:cNvPr>
          <p:cNvSpPr txBox="1"/>
          <p:nvPr/>
        </p:nvSpPr>
        <p:spPr>
          <a:xfrm>
            <a:off x="537985" y="2120143"/>
            <a:ext cx="4578025" cy="1077218"/>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Enable Device Alerts (Vivi Staff Only).</a:t>
            </a:r>
            <a:endParaRPr lang="en-US" sz="3200">
              <a:solidFill>
                <a:srgbClr val="38246D"/>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5207CF75-5E50-A079-95A8-D2330C294030}"/>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86EE08D3-286D-2874-3910-B631BEDDD214}"/>
              </a:ext>
            </a:extLst>
          </p:cNvPr>
          <p:cNvSpPr txBox="1"/>
          <p:nvPr/>
        </p:nvSpPr>
        <p:spPr>
          <a:xfrm>
            <a:off x="537985" y="1843144"/>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STEP 01</a:t>
            </a:r>
          </a:p>
        </p:txBody>
      </p:sp>
      <p:sp>
        <p:nvSpPr>
          <p:cNvPr id="7" name="TextBox 6">
            <a:extLst>
              <a:ext uri="{FF2B5EF4-FFF2-40B4-BE49-F238E27FC236}">
                <a16:creationId xmlns:a16="http://schemas.microsoft.com/office/drawing/2014/main" id="{DF377E96-332E-A07D-1FE7-3CBBC923933D}"/>
              </a:ext>
            </a:extLst>
          </p:cNvPr>
          <p:cNvSpPr txBox="1"/>
          <p:nvPr/>
        </p:nvSpPr>
        <p:spPr>
          <a:xfrm>
            <a:off x="574270" y="3245141"/>
            <a:ext cx="4078753" cy="830997"/>
          </a:xfrm>
          <a:prstGeom prst="rect">
            <a:avLst/>
          </a:prstGeom>
          <a:noFill/>
        </p:spPr>
        <p:txBody>
          <a:bodyPr wrap="square" rtlCol="0">
            <a:spAutoFit/>
          </a:bodyPr>
          <a:lstStyle/>
          <a:p>
            <a:r>
              <a:rPr lang="en-US" sz="1600">
                <a:solidFill>
                  <a:schemeClr val="tx1">
                    <a:lumMod val="75000"/>
                    <a:lumOff val="25000"/>
                  </a:schemeClr>
                </a:solidFill>
                <a:latin typeface="Apercu Light" panose="02000506030000020004" pitchFamily="2" charset="77"/>
              </a:rPr>
              <a:t>Enable Device Alerts at the organization level in Vivi Central, then specify which locations have Device Alerts enabled. </a:t>
            </a:r>
          </a:p>
        </p:txBody>
      </p:sp>
      <p:pic>
        <p:nvPicPr>
          <p:cNvPr id="9" name="Picture 8" descr="A screenshot of a school website&#10;&#10;AI-generated content may be incorrect.">
            <a:extLst>
              <a:ext uri="{FF2B5EF4-FFF2-40B4-BE49-F238E27FC236}">
                <a16:creationId xmlns:a16="http://schemas.microsoft.com/office/drawing/2014/main" id="{0E1B9074-C66E-7ADB-73C0-816E5D3A38B0}"/>
              </a:ext>
            </a:extLst>
          </p:cNvPr>
          <p:cNvPicPr>
            <a:picLocks noChangeAspect="1"/>
          </p:cNvPicPr>
          <p:nvPr/>
        </p:nvPicPr>
        <p:blipFill>
          <a:blip r:embed="rId3"/>
          <a:srcRect b="26872"/>
          <a:stretch>
            <a:fillRect/>
          </a:stretch>
        </p:blipFill>
        <p:spPr>
          <a:xfrm>
            <a:off x="5098875" y="783800"/>
            <a:ext cx="6841879" cy="3954058"/>
          </a:xfrm>
          <a:prstGeom prst="roundRect">
            <a:avLst>
              <a:gd name="adj" fmla="val 3010"/>
            </a:avLst>
          </a:prstGeom>
          <a:effectLst>
            <a:outerShdw blurRad="365768" dist="38100" dir="2700000" algn="tl" rotWithShape="0">
              <a:prstClr val="black">
                <a:alpha val="24877"/>
              </a:prstClr>
            </a:outerShdw>
          </a:effectLst>
        </p:spPr>
      </p:pic>
    </p:spTree>
    <p:extLst>
      <p:ext uri="{BB962C8B-B14F-4D97-AF65-F5344CB8AC3E}">
        <p14:creationId xmlns:p14="http://schemas.microsoft.com/office/powerpoint/2010/main" val="18404327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1D451-FEF1-FCE5-1A48-F109E6A4D5D1}"/>
            </a:ext>
          </a:extLst>
        </p:cNvPr>
        <p:cNvGrpSpPr/>
        <p:nvPr/>
      </p:nvGrpSpPr>
      <p:grpSpPr>
        <a:xfrm>
          <a:off x="0" y="0"/>
          <a:ext cx="0" cy="0"/>
          <a:chOff x="0" y="0"/>
          <a:chExt cx="0" cy="0"/>
        </a:xfrm>
      </p:grpSpPr>
      <p:sp>
        <p:nvSpPr>
          <p:cNvPr id="27" name="TextBox 26">
            <a:extLst>
              <a:ext uri="{FF2B5EF4-FFF2-40B4-BE49-F238E27FC236}">
                <a16:creationId xmlns:a16="http://schemas.microsoft.com/office/drawing/2014/main" id="{384A8E53-2AC3-76C9-F7DE-B9C4182543D3}"/>
              </a:ext>
            </a:extLst>
          </p:cNvPr>
          <p:cNvSpPr txBox="1"/>
          <p:nvPr/>
        </p:nvSpPr>
        <p:spPr>
          <a:xfrm>
            <a:off x="537986" y="1208687"/>
            <a:ext cx="4323382" cy="1077218"/>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Configure User Groups and Locations</a:t>
            </a:r>
            <a:endParaRPr lang="en-US" sz="3200">
              <a:solidFill>
                <a:srgbClr val="38246D"/>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95B03583-1448-D453-2CA0-3C6CB5A911B6}"/>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35EA1F9B-AE89-DD22-3FAE-5CD976AB3C2C}"/>
              </a:ext>
            </a:extLst>
          </p:cNvPr>
          <p:cNvSpPr txBox="1"/>
          <p:nvPr/>
        </p:nvSpPr>
        <p:spPr>
          <a:xfrm>
            <a:off x="537985" y="931688"/>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STEP 02</a:t>
            </a:r>
          </a:p>
        </p:txBody>
      </p:sp>
      <p:sp>
        <p:nvSpPr>
          <p:cNvPr id="7" name="TextBox 6">
            <a:extLst>
              <a:ext uri="{FF2B5EF4-FFF2-40B4-BE49-F238E27FC236}">
                <a16:creationId xmlns:a16="http://schemas.microsoft.com/office/drawing/2014/main" id="{A2E2B3A4-473A-B6CE-7AC2-73E42DEA4EAD}"/>
              </a:ext>
            </a:extLst>
          </p:cNvPr>
          <p:cNvSpPr txBox="1"/>
          <p:nvPr/>
        </p:nvSpPr>
        <p:spPr>
          <a:xfrm>
            <a:off x="574270" y="2333685"/>
            <a:ext cx="4078753" cy="3293209"/>
          </a:xfrm>
          <a:prstGeom prst="rect">
            <a:avLst/>
          </a:prstGeom>
          <a:noFill/>
        </p:spPr>
        <p:txBody>
          <a:bodyPr wrap="square" rtlCol="0">
            <a:spAutoFit/>
          </a:bodyPr>
          <a:lstStyle/>
          <a:p>
            <a:pPr fontAlgn="base"/>
            <a:r>
              <a:rPr lang="en-US" sz="1600" dirty="0">
                <a:solidFill>
                  <a:schemeClr val="tx1">
                    <a:lumMod val="75000"/>
                    <a:lumOff val="25000"/>
                  </a:schemeClr>
                </a:solidFill>
                <a:latin typeface="Apercu Light" panose="02000506030000020004" pitchFamily="2" charset="77"/>
              </a:rPr>
              <a:t>Set up your location targeting using SSO group assignments: </a:t>
            </a:r>
            <a:br>
              <a:rPr lang="en-US" sz="1600" dirty="0">
                <a:solidFill>
                  <a:schemeClr val="tx1">
                    <a:lumMod val="75000"/>
                    <a:lumOff val="25000"/>
                  </a:schemeClr>
                </a:solidFill>
                <a:latin typeface="Apercu Light" panose="02000506030000020004" pitchFamily="2" charset="77"/>
              </a:rPr>
            </a:br>
            <a:endParaRPr lang="en-US" sz="1600" dirty="0">
              <a:solidFill>
                <a:schemeClr val="tx1">
                  <a:lumMod val="75000"/>
                  <a:lumOff val="25000"/>
                </a:schemeClr>
              </a:solidFill>
              <a:latin typeface="Apercu Light" panose="02000506030000020004" pitchFamily="2" charset="77"/>
            </a:endParaRPr>
          </a:p>
          <a:p>
            <a:pPr fontAlgn="base"/>
            <a:r>
              <a:rPr lang="en-US" sz="1600" dirty="0">
                <a:solidFill>
                  <a:schemeClr val="tx1">
                    <a:lumMod val="75000"/>
                    <a:lumOff val="25000"/>
                  </a:schemeClr>
                </a:solidFill>
                <a:latin typeface="Apercu Light" panose="02000506030000020004" pitchFamily="2" charset="77"/>
              </a:rPr>
              <a:t>Navigate to </a:t>
            </a:r>
            <a:r>
              <a:rPr lang="en-US" sz="1600" b="1" dirty="0">
                <a:solidFill>
                  <a:schemeClr val="accent1"/>
                </a:solidFill>
                <a:latin typeface="Apercu Light" panose="02000506030000020004" pitchFamily="2" charset="77"/>
              </a:rPr>
              <a:t>Organization &gt; Locations </a:t>
            </a:r>
            <a:r>
              <a:rPr lang="en-US" sz="1600" dirty="0">
                <a:solidFill>
                  <a:schemeClr val="tx1">
                    <a:lumMod val="75000"/>
                    <a:lumOff val="25000"/>
                  </a:schemeClr>
                </a:solidFill>
                <a:latin typeface="Apercu Light" panose="02000506030000020004" pitchFamily="2" charset="77"/>
              </a:rPr>
              <a:t>in Vivi Central </a:t>
            </a:r>
            <a:br>
              <a:rPr lang="en-US" sz="1600" dirty="0">
                <a:solidFill>
                  <a:schemeClr val="tx1">
                    <a:lumMod val="75000"/>
                    <a:lumOff val="25000"/>
                  </a:schemeClr>
                </a:solidFill>
                <a:latin typeface="Apercu Light" panose="02000506030000020004" pitchFamily="2" charset="77"/>
              </a:rPr>
            </a:br>
            <a:endParaRPr lang="en-US" sz="1600" dirty="0">
              <a:solidFill>
                <a:schemeClr val="tx1">
                  <a:lumMod val="75000"/>
                  <a:lumOff val="25000"/>
                </a:schemeClr>
              </a:solidFill>
              <a:latin typeface="Apercu Light" panose="02000506030000020004" pitchFamily="2" charset="77"/>
            </a:endParaRPr>
          </a:p>
          <a:p>
            <a:pPr fontAlgn="base"/>
            <a:r>
              <a:rPr lang="en-US" sz="1600" dirty="0">
                <a:solidFill>
                  <a:schemeClr val="tx1">
                    <a:lumMod val="75000"/>
                    <a:lumOff val="25000"/>
                  </a:schemeClr>
                </a:solidFill>
                <a:latin typeface="Apercu Light" panose="02000506030000020004" pitchFamily="2" charset="77"/>
              </a:rPr>
              <a:t>For each location, configure the Location Group Key (your LDAP, Google, or SAML group) </a:t>
            </a:r>
            <a:br>
              <a:rPr lang="en-US" sz="1600" dirty="0">
                <a:solidFill>
                  <a:schemeClr val="tx1">
                    <a:lumMod val="75000"/>
                    <a:lumOff val="25000"/>
                  </a:schemeClr>
                </a:solidFill>
                <a:latin typeface="Apercu Light" panose="02000506030000020004" pitchFamily="2" charset="77"/>
              </a:rPr>
            </a:br>
            <a:endParaRPr lang="en-US" sz="1600" dirty="0">
              <a:solidFill>
                <a:schemeClr val="tx1">
                  <a:lumMod val="75000"/>
                  <a:lumOff val="25000"/>
                </a:schemeClr>
              </a:solidFill>
              <a:latin typeface="Apercu Light" panose="02000506030000020004" pitchFamily="2" charset="77"/>
            </a:endParaRPr>
          </a:p>
          <a:p>
            <a:pPr fontAlgn="base"/>
            <a:r>
              <a:rPr lang="en-US" sz="1600" dirty="0">
                <a:solidFill>
                  <a:schemeClr val="tx1">
                    <a:lumMod val="75000"/>
                    <a:lumOff val="25000"/>
                  </a:schemeClr>
                </a:solidFill>
                <a:latin typeface="Apercu Light" panose="02000506030000020004" pitchFamily="2" charset="77"/>
              </a:rPr>
              <a:t>Users in these groups will automatically receive alerts when their location is targeted </a:t>
            </a:r>
            <a:br>
              <a:rPr lang="en-US" sz="1600" dirty="0">
                <a:solidFill>
                  <a:schemeClr val="tx1">
                    <a:lumMod val="75000"/>
                    <a:lumOff val="25000"/>
                  </a:schemeClr>
                </a:solidFill>
                <a:latin typeface="Apercu Light" panose="02000506030000020004" pitchFamily="2" charset="77"/>
              </a:rPr>
            </a:br>
            <a:endParaRPr lang="en-US" sz="1600" dirty="0">
              <a:solidFill>
                <a:schemeClr val="tx1">
                  <a:lumMod val="75000"/>
                  <a:lumOff val="25000"/>
                </a:schemeClr>
              </a:solidFill>
              <a:latin typeface="Apercu Light" panose="02000506030000020004" pitchFamily="2" charset="77"/>
            </a:endParaRPr>
          </a:p>
        </p:txBody>
      </p:sp>
      <p:pic>
        <p:nvPicPr>
          <p:cNvPr id="9" name="Picture 8">
            <a:extLst>
              <a:ext uri="{FF2B5EF4-FFF2-40B4-BE49-F238E27FC236}">
                <a16:creationId xmlns:a16="http://schemas.microsoft.com/office/drawing/2014/main" id="{141726B1-E043-B224-4410-F01AA2BCD115}"/>
              </a:ext>
            </a:extLst>
          </p:cNvPr>
          <p:cNvPicPr>
            <a:picLocks noChangeAspect="1"/>
          </p:cNvPicPr>
          <p:nvPr/>
        </p:nvPicPr>
        <p:blipFill>
          <a:blip r:embed="rId3"/>
          <a:srcRect t="-113" b="7645"/>
          <a:stretch>
            <a:fillRect/>
          </a:stretch>
        </p:blipFill>
        <p:spPr>
          <a:xfrm>
            <a:off x="5116010" y="1172848"/>
            <a:ext cx="7511970" cy="4341317"/>
          </a:xfrm>
          <a:prstGeom prst="roundRect">
            <a:avLst>
              <a:gd name="adj" fmla="val 3010"/>
            </a:avLst>
          </a:prstGeom>
          <a:effectLst>
            <a:outerShdw blurRad="365768" dist="38100" dir="2700000" algn="tl" rotWithShape="0">
              <a:prstClr val="black">
                <a:alpha val="24877"/>
              </a:prstClr>
            </a:outerShdw>
          </a:effectLst>
        </p:spPr>
      </p:pic>
      <p:sp>
        <p:nvSpPr>
          <p:cNvPr id="3" name="TextBox 2">
            <a:extLst>
              <a:ext uri="{FF2B5EF4-FFF2-40B4-BE49-F238E27FC236}">
                <a16:creationId xmlns:a16="http://schemas.microsoft.com/office/drawing/2014/main" id="{4E7802CB-3CBC-B771-5A54-CCF875C37583}"/>
              </a:ext>
            </a:extLst>
          </p:cNvPr>
          <p:cNvSpPr txBox="1"/>
          <p:nvPr/>
        </p:nvSpPr>
        <p:spPr>
          <a:xfrm>
            <a:off x="574270" y="6073292"/>
            <a:ext cx="7169193" cy="461665"/>
          </a:xfrm>
          <a:prstGeom prst="rect">
            <a:avLst/>
          </a:prstGeom>
          <a:noFill/>
        </p:spPr>
        <p:txBody>
          <a:bodyPr wrap="square" rtlCol="0">
            <a:spAutoFit/>
          </a:bodyPr>
          <a:lstStyle/>
          <a:p>
            <a:pPr fontAlgn="base"/>
            <a:r>
              <a:rPr lang="en-US" sz="1200">
                <a:solidFill>
                  <a:schemeClr val="tx1">
                    <a:lumMod val="75000"/>
                    <a:lumOff val="25000"/>
                  </a:schemeClr>
                </a:solidFill>
                <a:latin typeface="Apercu Light" panose="02000506030000020004" pitchFamily="2" charset="77"/>
              </a:rPr>
              <a:t>Note: User groups must be configured for locations before device alerts can be sent to that location. The system will show a warning if user groups are not set up. </a:t>
            </a:r>
          </a:p>
        </p:txBody>
      </p:sp>
    </p:spTree>
    <p:extLst>
      <p:ext uri="{BB962C8B-B14F-4D97-AF65-F5344CB8AC3E}">
        <p14:creationId xmlns:p14="http://schemas.microsoft.com/office/powerpoint/2010/main" val="2114533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26C1D2-33AB-49DC-2891-09603B52FA48}"/>
            </a:ext>
          </a:extLst>
        </p:cNvPr>
        <p:cNvGrpSpPr/>
        <p:nvPr/>
      </p:nvGrpSpPr>
      <p:grpSpPr>
        <a:xfrm>
          <a:off x="0" y="0"/>
          <a:ext cx="0" cy="0"/>
          <a:chOff x="0" y="0"/>
          <a:chExt cx="0" cy="0"/>
        </a:xfrm>
      </p:grpSpPr>
      <p:sp>
        <p:nvSpPr>
          <p:cNvPr id="27" name="TextBox 26">
            <a:extLst>
              <a:ext uri="{FF2B5EF4-FFF2-40B4-BE49-F238E27FC236}">
                <a16:creationId xmlns:a16="http://schemas.microsoft.com/office/drawing/2014/main" id="{D8966172-BD9A-E7A9-70B9-560566622167}"/>
              </a:ext>
            </a:extLst>
          </p:cNvPr>
          <p:cNvSpPr txBox="1"/>
          <p:nvPr/>
        </p:nvSpPr>
        <p:spPr>
          <a:xfrm>
            <a:off x="537986" y="1208687"/>
            <a:ext cx="4323382" cy="1077218"/>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Configure User Groups and Locations</a:t>
            </a:r>
            <a:endParaRPr lang="en-US" sz="3200">
              <a:solidFill>
                <a:srgbClr val="38246D"/>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25EE3A86-29E8-528D-0F02-2209A3A2AA2D}"/>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3E87B554-BBE1-9948-BF04-E239FDD95472}"/>
              </a:ext>
            </a:extLst>
          </p:cNvPr>
          <p:cNvSpPr txBox="1"/>
          <p:nvPr/>
        </p:nvSpPr>
        <p:spPr>
          <a:xfrm>
            <a:off x="537985" y="931688"/>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STEP 02</a:t>
            </a:r>
          </a:p>
        </p:txBody>
      </p:sp>
      <p:sp>
        <p:nvSpPr>
          <p:cNvPr id="7" name="TextBox 6">
            <a:extLst>
              <a:ext uri="{FF2B5EF4-FFF2-40B4-BE49-F238E27FC236}">
                <a16:creationId xmlns:a16="http://schemas.microsoft.com/office/drawing/2014/main" id="{3EEF5ED5-7F6D-13C5-ADDB-AC24C75D13A5}"/>
              </a:ext>
            </a:extLst>
          </p:cNvPr>
          <p:cNvSpPr txBox="1"/>
          <p:nvPr/>
        </p:nvSpPr>
        <p:spPr>
          <a:xfrm>
            <a:off x="574270" y="2333685"/>
            <a:ext cx="4078753" cy="584775"/>
          </a:xfrm>
          <a:prstGeom prst="rect">
            <a:avLst/>
          </a:prstGeom>
          <a:noFill/>
        </p:spPr>
        <p:txBody>
          <a:bodyPr wrap="square" rtlCol="0">
            <a:spAutoFit/>
          </a:bodyPr>
          <a:lstStyle/>
          <a:p>
            <a:pPr fontAlgn="base"/>
            <a:br>
              <a:rPr lang="en-US" sz="1600" dirty="0">
                <a:solidFill>
                  <a:schemeClr val="tx1">
                    <a:lumMod val="75000"/>
                    <a:lumOff val="25000"/>
                  </a:schemeClr>
                </a:solidFill>
                <a:latin typeface="Apercu Light" panose="02000506030000020004" pitchFamily="2" charset="77"/>
              </a:rPr>
            </a:br>
            <a:endParaRPr lang="en-US" sz="1600" dirty="0">
              <a:solidFill>
                <a:schemeClr val="tx1">
                  <a:lumMod val="75000"/>
                  <a:lumOff val="25000"/>
                </a:schemeClr>
              </a:solidFill>
              <a:latin typeface="Apercu Light" panose="02000506030000020004" pitchFamily="2" charset="77"/>
            </a:endParaRPr>
          </a:p>
        </p:txBody>
      </p:sp>
      <p:pic>
        <p:nvPicPr>
          <p:cNvPr id="1032" name="Picture 8">
            <a:extLst>
              <a:ext uri="{FF2B5EF4-FFF2-40B4-BE49-F238E27FC236}">
                <a16:creationId xmlns:a16="http://schemas.microsoft.com/office/drawing/2014/main" id="{B6C207C8-FB71-5AA4-332E-67F8E8A4DC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270" y="2228926"/>
            <a:ext cx="9486900" cy="226695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309AA7FF-F543-3C22-E5B2-4231C37AEE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7337" y="5063054"/>
            <a:ext cx="9077325" cy="157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8222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1BD54C-91B7-5036-67EE-63F2D03E716E}"/>
            </a:ext>
          </a:extLst>
        </p:cNvPr>
        <p:cNvGrpSpPr/>
        <p:nvPr/>
      </p:nvGrpSpPr>
      <p:grpSpPr>
        <a:xfrm>
          <a:off x="0" y="0"/>
          <a:ext cx="0" cy="0"/>
          <a:chOff x="0" y="0"/>
          <a:chExt cx="0" cy="0"/>
        </a:xfrm>
      </p:grpSpPr>
      <p:sp>
        <p:nvSpPr>
          <p:cNvPr id="8" name="Rounded Rectangle 7">
            <a:extLst>
              <a:ext uri="{FF2B5EF4-FFF2-40B4-BE49-F238E27FC236}">
                <a16:creationId xmlns:a16="http://schemas.microsoft.com/office/drawing/2014/main" id="{7832A3C3-1F53-C637-99BE-844CC846828E}"/>
              </a:ext>
            </a:extLst>
          </p:cNvPr>
          <p:cNvSpPr/>
          <p:nvPr/>
        </p:nvSpPr>
        <p:spPr>
          <a:xfrm>
            <a:off x="5181600" y="513347"/>
            <a:ext cx="6632835" cy="5412964"/>
          </a:xfrm>
          <a:prstGeom prst="roundRect">
            <a:avLst>
              <a:gd name="adj" fmla="val 172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36D4CCCF-CB0C-D12A-B639-ED28A6201AC5}"/>
              </a:ext>
            </a:extLst>
          </p:cNvPr>
          <p:cNvSpPr txBox="1"/>
          <p:nvPr/>
        </p:nvSpPr>
        <p:spPr>
          <a:xfrm>
            <a:off x="537986" y="1208687"/>
            <a:ext cx="4323382" cy="1077218"/>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Deploy Vivi Client to Staff Devices</a:t>
            </a:r>
            <a:endParaRPr lang="en-US" sz="3200">
              <a:solidFill>
                <a:srgbClr val="38246D"/>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11BB1E74-E40E-1508-7F4E-91408C5ED083}"/>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2A4825A8-34EF-6099-6466-1F31BC69A385}"/>
              </a:ext>
            </a:extLst>
          </p:cNvPr>
          <p:cNvSpPr txBox="1"/>
          <p:nvPr/>
        </p:nvSpPr>
        <p:spPr>
          <a:xfrm>
            <a:off x="537985" y="931688"/>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STEP 03</a:t>
            </a:r>
          </a:p>
        </p:txBody>
      </p:sp>
      <p:sp>
        <p:nvSpPr>
          <p:cNvPr id="7" name="TextBox 6">
            <a:extLst>
              <a:ext uri="{FF2B5EF4-FFF2-40B4-BE49-F238E27FC236}">
                <a16:creationId xmlns:a16="http://schemas.microsoft.com/office/drawing/2014/main" id="{7FE66339-342C-D664-5CE2-89BF8CEB7C4D}"/>
              </a:ext>
            </a:extLst>
          </p:cNvPr>
          <p:cNvSpPr txBox="1"/>
          <p:nvPr/>
        </p:nvSpPr>
        <p:spPr>
          <a:xfrm>
            <a:off x="574270" y="2333685"/>
            <a:ext cx="4078753" cy="2554545"/>
          </a:xfrm>
          <a:prstGeom prst="rect">
            <a:avLst/>
          </a:prstGeom>
          <a:noFill/>
        </p:spPr>
        <p:txBody>
          <a:bodyPr wrap="square" rtlCol="0">
            <a:spAutoFit/>
          </a:bodyPr>
          <a:lstStyle/>
          <a:p>
            <a:pPr fontAlgn="base"/>
            <a:r>
              <a:rPr lang="en-US" sz="1600">
                <a:solidFill>
                  <a:schemeClr val="tx1">
                    <a:lumMod val="75000"/>
                    <a:lumOff val="25000"/>
                  </a:schemeClr>
                </a:solidFill>
                <a:latin typeface="Apercu Light" panose="02000506030000020004" pitchFamily="2" charset="77"/>
              </a:rPr>
              <a:t>Staff need the latest Vivi desktop client installed on their devices: </a:t>
            </a:r>
          </a:p>
          <a:p>
            <a:pPr fontAlgn="base"/>
            <a:endParaRPr lang="en-US" sz="1600">
              <a:solidFill>
                <a:schemeClr val="tx1">
                  <a:lumMod val="75000"/>
                  <a:lumOff val="25000"/>
                </a:schemeClr>
              </a:solidFill>
              <a:latin typeface="Apercu Light" panose="02000506030000020004" pitchFamily="2" charset="77"/>
            </a:endParaRPr>
          </a:p>
          <a:p>
            <a:pPr marL="285750" indent="-285750" fontAlgn="base">
              <a:buFont typeface="Arial" panose="020B0604020202020204" pitchFamily="34" charset="0"/>
              <a:buChar char="•"/>
            </a:pPr>
            <a:r>
              <a:rPr lang="en-US" sz="1600">
                <a:solidFill>
                  <a:schemeClr val="tx1">
                    <a:lumMod val="75000"/>
                    <a:lumOff val="25000"/>
                  </a:schemeClr>
                </a:solidFill>
                <a:latin typeface="Apercu Light" panose="02000506030000020004" pitchFamily="2" charset="77"/>
              </a:rPr>
              <a:t>Deploy via MDM for enterprise-wide installation </a:t>
            </a:r>
          </a:p>
          <a:p>
            <a:pPr marL="285750" indent="-285750" fontAlgn="base">
              <a:buFont typeface="Arial" panose="020B0604020202020204" pitchFamily="34" charset="0"/>
              <a:buChar char="•"/>
            </a:pPr>
            <a:r>
              <a:rPr lang="en-US" sz="1600">
                <a:solidFill>
                  <a:schemeClr val="tx1">
                    <a:lumMod val="75000"/>
                    <a:lumOff val="25000"/>
                  </a:schemeClr>
                </a:solidFill>
                <a:latin typeface="Apercu Light" panose="02000506030000020004" pitchFamily="2" charset="77"/>
              </a:rPr>
              <a:t>One-time login required to establish device/user/org association </a:t>
            </a:r>
          </a:p>
          <a:p>
            <a:pPr marL="285750" indent="-285750" fontAlgn="base">
              <a:buFont typeface="Arial" panose="020B0604020202020204" pitchFamily="34" charset="0"/>
              <a:buChar char="•"/>
            </a:pPr>
            <a:r>
              <a:rPr lang="en-US" sz="1600">
                <a:solidFill>
                  <a:schemeClr val="tx1">
                    <a:lumMod val="75000"/>
                    <a:lumOff val="25000"/>
                  </a:schemeClr>
                </a:solidFill>
                <a:latin typeface="Apercu Light" panose="02000506030000020004" pitchFamily="2" charset="77"/>
              </a:rPr>
              <a:t>App runs persistently in system tray after initial setup </a:t>
            </a:r>
          </a:p>
          <a:p>
            <a:pPr fontAlgn="base"/>
            <a:endParaRPr lang="en-US" sz="1600">
              <a:solidFill>
                <a:schemeClr val="tx1">
                  <a:lumMod val="75000"/>
                  <a:lumOff val="25000"/>
                </a:schemeClr>
              </a:solidFill>
              <a:latin typeface="Apercu Light" panose="02000506030000020004" pitchFamily="2" charset="77"/>
            </a:endParaRPr>
          </a:p>
        </p:txBody>
      </p:sp>
      <p:pic>
        <p:nvPicPr>
          <p:cNvPr id="6" name="Picture 5" descr="A screenshot of a computer desktop&#10;&#10;AI-generated content may be incorrect.">
            <a:extLst>
              <a:ext uri="{FF2B5EF4-FFF2-40B4-BE49-F238E27FC236}">
                <a16:creationId xmlns:a16="http://schemas.microsoft.com/office/drawing/2014/main" id="{66A11802-0679-DCF5-4E4A-8313CE4F3B3B}"/>
              </a:ext>
            </a:extLst>
          </p:cNvPr>
          <p:cNvPicPr>
            <a:picLocks noChangeAspect="1"/>
          </p:cNvPicPr>
          <p:nvPr/>
        </p:nvPicPr>
        <p:blipFill>
          <a:blip r:embed="rId3"/>
          <a:srcRect l="60482" t="70875"/>
          <a:stretch>
            <a:fillRect/>
          </a:stretch>
        </p:blipFill>
        <p:spPr>
          <a:xfrm>
            <a:off x="5389945" y="711200"/>
            <a:ext cx="6264069" cy="2596878"/>
          </a:xfrm>
          <a:prstGeom prst="roundRect">
            <a:avLst>
              <a:gd name="adj" fmla="val 4847"/>
            </a:avLst>
          </a:prstGeom>
        </p:spPr>
      </p:pic>
      <p:pic>
        <p:nvPicPr>
          <p:cNvPr id="10" name="Picture 9">
            <a:extLst>
              <a:ext uri="{FF2B5EF4-FFF2-40B4-BE49-F238E27FC236}">
                <a16:creationId xmlns:a16="http://schemas.microsoft.com/office/drawing/2014/main" id="{81407818-E26A-C99B-9757-404A7322866F}"/>
              </a:ext>
            </a:extLst>
          </p:cNvPr>
          <p:cNvPicPr>
            <a:picLocks noChangeAspect="1"/>
          </p:cNvPicPr>
          <p:nvPr/>
        </p:nvPicPr>
        <p:blipFill>
          <a:blip r:embed="rId4"/>
          <a:srcRect l="37274" t="6055" r="4961" b="64361"/>
          <a:stretch>
            <a:fillRect/>
          </a:stretch>
        </p:blipFill>
        <p:spPr>
          <a:xfrm>
            <a:off x="5389945" y="3669991"/>
            <a:ext cx="6264069" cy="1926087"/>
          </a:xfrm>
          <a:prstGeom prst="roundRect">
            <a:avLst>
              <a:gd name="adj" fmla="val 4847"/>
            </a:avLst>
          </a:prstGeom>
        </p:spPr>
      </p:pic>
      <p:sp>
        <p:nvSpPr>
          <p:cNvPr id="11" name="TextBox 10">
            <a:extLst>
              <a:ext uri="{FF2B5EF4-FFF2-40B4-BE49-F238E27FC236}">
                <a16:creationId xmlns:a16="http://schemas.microsoft.com/office/drawing/2014/main" id="{1EF9AD42-40C2-38AD-F775-8A4D53729651}"/>
              </a:ext>
            </a:extLst>
          </p:cNvPr>
          <p:cNvSpPr txBox="1"/>
          <p:nvPr/>
        </p:nvSpPr>
        <p:spPr>
          <a:xfrm>
            <a:off x="5389945" y="3289758"/>
            <a:ext cx="4078753" cy="276999"/>
          </a:xfrm>
          <a:prstGeom prst="rect">
            <a:avLst/>
          </a:prstGeom>
          <a:noFill/>
        </p:spPr>
        <p:txBody>
          <a:bodyPr wrap="square" rtlCol="0">
            <a:spAutoFit/>
          </a:bodyPr>
          <a:lstStyle/>
          <a:p>
            <a:pPr fontAlgn="base"/>
            <a:r>
              <a:rPr lang="en-US" sz="1200">
                <a:latin typeface="Apercu Light" panose="02000506030000020004" pitchFamily="2" charset="77"/>
              </a:rPr>
              <a:t>Tray app (Windows) </a:t>
            </a:r>
            <a:endParaRPr lang="en-US" sz="1200">
              <a:solidFill>
                <a:schemeClr val="tx1">
                  <a:lumMod val="75000"/>
                  <a:lumOff val="25000"/>
                </a:schemeClr>
              </a:solidFill>
              <a:latin typeface="Apercu Light" panose="02000506030000020004" pitchFamily="2" charset="77"/>
            </a:endParaRPr>
          </a:p>
        </p:txBody>
      </p:sp>
      <p:sp>
        <p:nvSpPr>
          <p:cNvPr id="12" name="TextBox 11">
            <a:extLst>
              <a:ext uri="{FF2B5EF4-FFF2-40B4-BE49-F238E27FC236}">
                <a16:creationId xmlns:a16="http://schemas.microsoft.com/office/drawing/2014/main" id="{09B5EADB-A1E2-96E5-2AFC-3C788C643FF6}"/>
              </a:ext>
            </a:extLst>
          </p:cNvPr>
          <p:cNvSpPr txBox="1"/>
          <p:nvPr/>
        </p:nvSpPr>
        <p:spPr>
          <a:xfrm>
            <a:off x="5389945" y="5596078"/>
            <a:ext cx="4078753" cy="276999"/>
          </a:xfrm>
          <a:prstGeom prst="rect">
            <a:avLst/>
          </a:prstGeom>
          <a:noFill/>
        </p:spPr>
        <p:txBody>
          <a:bodyPr wrap="square" rtlCol="0">
            <a:spAutoFit/>
          </a:bodyPr>
          <a:lstStyle/>
          <a:p>
            <a:pPr fontAlgn="base"/>
            <a:r>
              <a:rPr lang="en-US" sz="1200">
                <a:latin typeface="Apercu Light" panose="02000506030000020004" pitchFamily="2" charset="77"/>
              </a:rPr>
              <a:t>Tray app (MacOS) </a:t>
            </a:r>
            <a:endParaRPr lang="en-US" sz="1200">
              <a:solidFill>
                <a:schemeClr val="tx1">
                  <a:lumMod val="75000"/>
                  <a:lumOff val="25000"/>
                </a:schemeClr>
              </a:solidFill>
              <a:latin typeface="Apercu Light" panose="02000506030000020004" pitchFamily="2" charset="77"/>
            </a:endParaRPr>
          </a:p>
        </p:txBody>
      </p:sp>
    </p:spTree>
    <p:extLst>
      <p:ext uri="{BB962C8B-B14F-4D97-AF65-F5344CB8AC3E}">
        <p14:creationId xmlns:p14="http://schemas.microsoft.com/office/powerpoint/2010/main" val="41031203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637787C7-FAE0-3D7B-2009-59F38135FEDE}"/>
            </a:ext>
          </a:extLst>
        </p:cNvPr>
        <p:cNvGrpSpPr/>
        <p:nvPr/>
      </p:nvGrpSpPr>
      <p:grpSpPr>
        <a:xfrm>
          <a:off x="0" y="0"/>
          <a:ext cx="0" cy="0"/>
          <a:chOff x="0" y="0"/>
          <a:chExt cx="0" cy="0"/>
        </a:xfrm>
      </p:grpSpPr>
      <p:sp>
        <p:nvSpPr>
          <p:cNvPr id="22" name="Oval 21">
            <a:extLst>
              <a:ext uri="{FF2B5EF4-FFF2-40B4-BE49-F238E27FC236}">
                <a16:creationId xmlns:a16="http://schemas.microsoft.com/office/drawing/2014/main" id="{F1438AFE-3AF0-1F4C-7023-989F80130B3A}"/>
              </a:ext>
            </a:extLst>
          </p:cNvPr>
          <p:cNvSpPr/>
          <p:nvPr/>
        </p:nvSpPr>
        <p:spPr>
          <a:xfrm>
            <a:off x="8845920" y="1805172"/>
            <a:ext cx="452350" cy="45235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4B52C40B-79FE-EC4B-7BE5-EE3710D90EE4}"/>
              </a:ext>
            </a:extLst>
          </p:cNvPr>
          <p:cNvGrpSpPr/>
          <p:nvPr/>
        </p:nvGrpSpPr>
        <p:grpSpPr>
          <a:xfrm>
            <a:off x="9072095" y="-588630"/>
            <a:ext cx="4584268" cy="3713484"/>
            <a:chOff x="9072095" y="-588630"/>
            <a:chExt cx="4584268" cy="3713484"/>
          </a:xfrm>
        </p:grpSpPr>
        <p:sp>
          <p:nvSpPr>
            <p:cNvPr id="23" name="Oval 22">
              <a:extLst>
                <a:ext uri="{FF2B5EF4-FFF2-40B4-BE49-F238E27FC236}">
                  <a16:creationId xmlns:a16="http://schemas.microsoft.com/office/drawing/2014/main" id="{AAD1C0E5-057B-1038-16C9-39E2C5B1F149}"/>
                </a:ext>
              </a:extLst>
            </p:cNvPr>
            <p:cNvSpPr/>
            <p:nvPr/>
          </p:nvSpPr>
          <p:spPr>
            <a:xfrm>
              <a:off x="10493083" y="-588630"/>
              <a:ext cx="2781434" cy="2781434"/>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0724AFBB-A4D4-2C76-3572-ADA1C6F24B87}"/>
                </a:ext>
              </a:extLst>
            </p:cNvPr>
            <p:cNvSpPr/>
            <p:nvPr/>
          </p:nvSpPr>
          <p:spPr>
            <a:xfrm>
              <a:off x="10088660" y="1997448"/>
              <a:ext cx="520148" cy="52014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7945692B-A943-B56E-9704-06355A6B2FC4}"/>
                </a:ext>
              </a:extLst>
            </p:cNvPr>
            <p:cNvSpPr/>
            <p:nvPr/>
          </p:nvSpPr>
          <p:spPr>
            <a:xfrm>
              <a:off x="10880404" y="624998"/>
              <a:ext cx="523548" cy="523548"/>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00860EB0-1028-996F-E6A0-A6E81316E68F}"/>
                </a:ext>
              </a:extLst>
            </p:cNvPr>
            <p:cNvSpPr/>
            <p:nvPr/>
          </p:nvSpPr>
          <p:spPr>
            <a:xfrm>
              <a:off x="9072095" y="204793"/>
              <a:ext cx="1105838" cy="1105838"/>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695B63E8-2479-E6F1-23D9-EE654A08A216}"/>
                </a:ext>
              </a:extLst>
            </p:cNvPr>
            <p:cNvSpPr/>
            <p:nvPr/>
          </p:nvSpPr>
          <p:spPr>
            <a:xfrm>
              <a:off x="11333596" y="802087"/>
              <a:ext cx="2322767" cy="2322767"/>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39950915-E296-AA83-1148-C886D8E4BACE}"/>
              </a:ext>
            </a:extLst>
          </p:cNvPr>
          <p:cNvSpPr txBox="1"/>
          <p:nvPr/>
        </p:nvSpPr>
        <p:spPr>
          <a:xfrm>
            <a:off x="11198087" y="-265043"/>
            <a:ext cx="231154" cy="369332"/>
          </a:xfrm>
          <a:prstGeom prst="rect">
            <a:avLst/>
          </a:prstGeom>
          <a:noFill/>
        </p:spPr>
        <p:txBody>
          <a:bodyPr wrap="none" rtlCol="0">
            <a:spAutoFit/>
          </a:bodyPr>
          <a:lstStyle/>
          <a:p>
            <a:r>
              <a:rPr lang="en-US"/>
              <a:t> </a:t>
            </a:r>
          </a:p>
        </p:txBody>
      </p:sp>
      <p:grpSp>
        <p:nvGrpSpPr>
          <p:cNvPr id="19" name="Group 18">
            <a:extLst>
              <a:ext uri="{FF2B5EF4-FFF2-40B4-BE49-F238E27FC236}">
                <a16:creationId xmlns:a16="http://schemas.microsoft.com/office/drawing/2014/main" id="{9487B624-C270-8DC0-A5A9-43DDF0E9EF90}"/>
              </a:ext>
            </a:extLst>
          </p:cNvPr>
          <p:cNvGrpSpPr/>
          <p:nvPr/>
        </p:nvGrpSpPr>
        <p:grpSpPr>
          <a:xfrm>
            <a:off x="-1426840" y="4240940"/>
            <a:ext cx="4261742" cy="4430908"/>
            <a:chOff x="-1176401" y="4577184"/>
            <a:chExt cx="4261742" cy="4430908"/>
          </a:xfrm>
        </p:grpSpPr>
        <p:sp>
          <p:nvSpPr>
            <p:cNvPr id="16" name="Oval 15">
              <a:extLst>
                <a:ext uri="{FF2B5EF4-FFF2-40B4-BE49-F238E27FC236}">
                  <a16:creationId xmlns:a16="http://schemas.microsoft.com/office/drawing/2014/main" id="{C0919CD5-249F-6458-5EC4-64D2B925CBF2}"/>
                </a:ext>
              </a:extLst>
            </p:cNvPr>
            <p:cNvSpPr/>
            <p:nvPr/>
          </p:nvSpPr>
          <p:spPr>
            <a:xfrm>
              <a:off x="-630301" y="5292450"/>
              <a:ext cx="3715642" cy="3715642"/>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A7836BE7-2AD7-F356-C683-ECA24E7DBBA8}"/>
                </a:ext>
              </a:extLst>
            </p:cNvPr>
            <p:cNvSpPr/>
            <p:nvPr/>
          </p:nvSpPr>
          <p:spPr>
            <a:xfrm>
              <a:off x="-1176401" y="4577184"/>
              <a:ext cx="2768972" cy="2768972"/>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55483202-0D2C-604D-D8B8-5070C9C8B4F2}"/>
                </a:ext>
              </a:extLst>
            </p:cNvPr>
            <p:cNvSpPr/>
            <p:nvPr/>
          </p:nvSpPr>
          <p:spPr>
            <a:xfrm>
              <a:off x="2222872" y="5719104"/>
              <a:ext cx="485131" cy="485131"/>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9" name="Picture 28">
            <a:hlinkClick r:id="rId3" action="ppaction://hlinksldjump"/>
            <a:extLst>
              <a:ext uri="{FF2B5EF4-FFF2-40B4-BE49-F238E27FC236}">
                <a16:creationId xmlns:a16="http://schemas.microsoft.com/office/drawing/2014/main" id="{4B04F18C-5421-9A04-997C-DEBA95EBB027}"/>
              </a:ext>
            </a:extLst>
          </p:cNvPr>
          <p:cNvPicPr>
            <a:picLocks noChangeAspect="1"/>
          </p:cNvPicPr>
          <p:nvPr/>
        </p:nvPicPr>
        <p:blipFill>
          <a:blip r:embed="rId4"/>
          <a:srcRect/>
          <a:stretch/>
        </p:blipFill>
        <p:spPr>
          <a:xfrm>
            <a:off x="11379367" y="6073292"/>
            <a:ext cx="561387" cy="561387"/>
          </a:xfrm>
          <a:prstGeom prst="rect">
            <a:avLst/>
          </a:prstGeom>
        </p:spPr>
      </p:pic>
      <p:sp>
        <p:nvSpPr>
          <p:cNvPr id="2" name="TextBox 1">
            <a:extLst>
              <a:ext uri="{FF2B5EF4-FFF2-40B4-BE49-F238E27FC236}">
                <a16:creationId xmlns:a16="http://schemas.microsoft.com/office/drawing/2014/main" id="{9D8970FD-4F7E-21FF-005D-062EC60BC278}"/>
              </a:ext>
            </a:extLst>
          </p:cNvPr>
          <p:cNvSpPr txBox="1"/>
          <p:nvPr/>
        </p:nvSpPr>
        <p:spPr>
          <a:xfrm>
            <a:off x="534091" y="2606672"/>
            <a:ext cx="5231709" cy="276999"/>
          </a:xfrm>
          <a:prstGeom prst="rect">
            <a:avLst/>
          </a:prstGeom>
          <a:noFill/>
        </p:spPr>
        <p:txBody>
          <a:bodyPr wrap="square" rtlCol="0">
            <a:spAutoFit/>
          </a:bodyPr>
          <a:lstStyle/>
          <a:p>
            <a:r>
              <a:rPr lang="en-US" sz="1200" spc="300">
                <a:solidFill>
                  <a:schemeClr val="accent6"/>
                </a:solidFill>
                <a:latin typeface="Apercu" panose="02000506040000020004" pitchFamily="2" charset="77"/>
              </a:rPr>
              <a:t>PRODUCT WALKTHROUGH</a:t>
            </a:r>
          </a:p>
        </p:txBody>
      </p:sp>
      <p:sp>
        <p:nvSpPr>
          <p:cNvPr id="3" name="TextBox 2">
            <a:extLst>
              <a:ext uri="{FF2B5EF4-FFF2-40B4-BE49-F238E27FC236}">
                <a16:creationId xmlns:a16="http://schemas.microsoft.com/office/drawing/2014/main" id="{EDA1A08D-D7AE-F5D2-7F0D-2B732118E509}"/>
              </a:ext>
            </a:extLst>
          </p:cNvPr>
          <p:cNvSpPr txBox="1"/>
          <p:nvPr/>
        </p:nvSpPr>
        <p:spPr>
          <a:xfrm>
            <a:off x="534091" y="2877693"/>
            <a:ext cx="10207215" cy="923330"/>
          </a:xfrm>
          <a:prstGeom prst="rect">
            <a:avLst/>
          </a:prstGeom>
          <a:noFill/>
        </p:spPr>
        <p:txBody>
          <a:bodyPr wrap="square" rtlCol="0">
            <a:spAutoFit/>
          </a:bodyPr>
          <a:lstStyle/>
          <a:p>
            <a:r>
              <a:rPr lang="en-US" sz="5400" spc="300">
                <a:solidFill>
                  <a:schemeClr val="bg1"/>
                </a:solidFill>
                <a:latin typeface="Apercu Medium" panose="02000506040000020004" pitchFamily="2" charset="77"/>
              </a:rPr>
              <a:t>CONFIGURE DEVICE ALERTS</a:t>
            </a:r>
          </a:p>
        </p:txBody>
      </p:sp>
    </p:spTree>
    <p:extLst>
      <p:ext uri="{BB962C8B-B14F-4D97-AF65-F5344CB8AC3E}">
        <p14:creationId xmlns:p14="http://schemas.microsoft.com/office/powerpoint/2010/main" val="16285958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6915E4-9C95-0DD6-1003-E3FE4EEDE272}"/>
            </a:ext>
          </a:extLst>
        </p:cNvPr>
        <p:cNvGrpSpPr/>
        <p:nvPr/>
      </p:nvGrpSpPr>
      <p:grpSpPr>
        <a:xfrm>
          <a:off x="0" y="0"/>
          <a:ext cx="0" cy="0"/>
          <a:chOff x="0" y="0"/>
          <a:chExt cx="0" cy="0"/>
        </a:xfrm>
      </p:grpSpPr>
      <p:sp>
        <p:nvSpPr>
          <p:cNvPr id="27" name="TextBox 26">
            <a:extLst>
              <a:ext uri="{FF2B5EF4-FFF2-40B4-BE49-F238E27FC236}">
                <a16:creationId xmlns:a16="http://schemas.microsoft.com/office/drawing/2014/main" id="{E0C559E4-AB98-810A-8680-BCECB0AD23DF}"/>
              </a:ext>
            </a:extLst>
          </p:cNvPr>
          <p:cNvSpPr txBox="1"/>
          <p:nvPr/>
        </p:nvSpPr>
        <p:spPr>
          <a:xfrm>
            <a:off x="537985" y="917247"/>
            <a:ext cx="4578025"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How to Configure</a:t>
            </a:r>
            <a:endParaRPr lang="en-US" sz="3200">
              <a:solidFill>
                <a:srgbClr val="38246D"/>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8E18BE46-F304-51D1-629E-7AFFB80782BC}"/>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0C31363E-D66F-4B2D-C232-CB293DD6816D}"/>
              </a:ext>
            </a:extLst>
          </p:cNvPr>
          <p:cNvSpPr txBox="1"/>
          <p:nvPr/>
        </p:nvSpPr>
        <p:spPr>
          <a:xfrm>
            <a:off x="537985" y="640248"/>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DEVICE ALERTS</a:t>
            </a:r>
          </a:p>
        </p:txBody>
      </p:sp>
      <p:sp>
        <p:nvSpPr>
          <p:cNvPr id="7" name="TextBox 6">
            <a:extLst>
              <a:ext uri="{FF2B5EF4-FFF2-40B4-BE49-F238E27FC236}">
                <a16:creationId xmlns:a16="http://schemas.microsoft.com/office/drawing/2014/main" id="{C0FFA3EE-45E7-C20C-9F03-1945AA7E8B2F}"/>
              </a:ext>
            </a:extLst>
          </p:cNvPr>
          <p:cNvSpPr txBox="1"/>
          <p:nvPr/>
        </p:nvSpPr>
        <p:spPr>
          <a:xfrm>
            <a:off x="574270" y="1779021"/>
            <a:ext cx="4241570" cy="3293209"/>
          </a:xfrm>
          <a:prstGeom prst="rect">
            <a:avLst/>
          </a:prstGeom>
          <a:noFill/>
        </p:spPr>
        <p:txBody>
          <a:bodyPr wrap="square" rtlCol="0">
            <a:spAutoFit/>
          </a:bodyPr>
          <a:lstStyle/>
          <a:p>
            <a:pPr marL="342900" indent="-342900" fontAlgn="base">
              <a:buFont typeface="+mj-lt"/>
              <a:buAutoNum type="arabicPeriod"/>
            </a:pPr>
            <a:r>
              <a:rPr lang="en-US" sz="1600">
                <a:solidFill>
                  <a:schemeClr val="tx1">
                    <a:lumMod val="75000"/>
                    <a:lumOff val="25000"/>
                  </a:schemeClr>
                </a:solidFill>
                <a:latin typeface="Apercu Light" panose="02000506030000020004" pitchFamily="2" charset="77"/>
              </a:rPr>
              <a:t>Go to </a:t>
            </a:r>
            <a:r>
              <a:rPr lang="en-US" sz="1600">
                <a:solidFill>
                  <a:schemeClr val="tx2"/>
                </a:solidFill>
                <a:latin typeface="Apercu Medium" panose="02000506040000020004" pitchFamily="2" charset="77"/>
              </a:rPr>
              <a:t>Emergencies → Emergency Types </a:t>
            </a:r>
          </a:p>
          <a:p>
            <a:pPr marL="342900" indent="-342900" fontAlgn="base">
              <a:buFont typeface="+mj-lt"/>
              <a:buAutoNum type="arabicPeriod"/>
            </a:pPr>
            <a:r>
              <a:rPr lang="en-US" sz="1600">
                <a:solidFill>
                  <a:schemeClr val="tx1">
                    <a:lumMod val="75000"/>
                    <a:lumOff val="25000"/>
                  </a:schemeClr>
                </a:solidFill>
                <a:latin typeface="Apercu Light" panose="02000506030000020004" pitchFamily="2" charset="77"/>
              </a:rPr>
              <a:t>Create a new Emergency Type or edit an existing one </a:t>
            </a:r>
          </a:p>
          <a:p>
            <a:pPr marL="342900" indent="-342900" fontAlgn="base">
              <a:buFont typeface="+mj-lt"/>
              <a:buAutoNum type="arabicPeriod"/>
            </a:pPr>
            <a:r>
              <a:rPr lang="en-US" sz="1600">
                <a:solidFill>
                  <a:schemeClr val="tx1">
                    <a:lumMod val="75000"/>
                    <a:lumOff val="25000"/>
                  </a:schemeClr>
                </a:solidFill>
                <a:latin typeface="Apercu Light" panose="02000506030000020004" pitchFamily="2" charset="77"/>
              </a:rPr>
              <a:t>(Not visible to DA-only orgs) Under Delivery Method, check the boxes for where this alert should appear: </a:t>
            </a:r>
          </a:p>
          <a:p>
            <a:pPr fontAlgn="base"/>
            <a:r>
              <a:rPr lang="en-US" sz="1600">
                <a:solidFill>
                  <a:schemeClr val="tx1">
                    <a:lumMod val="75000"/>
                    <a:lumOff val="25000"/>
                  </a:schemeClr>
                </a:solidFill>
                <a:latin typeface="Apercu Light" panose="02000506030000020004" pitchFamily="2" charset="77"/>
              </a:rPr>
              <a:t>	Send to display  </a:t>
            </a:r>
          </a:p>
          <a:p>
            <a:pPr fontAlgn="base"/>
            <a:r>
              <a:rPr lang="en-US" sz="1600">
                <a:solidFill>
                  <a:schemeClr val="tx1">
                    <a:lumMod val="75000"/>
                    <a:lumOff val="25000"/>
                  </a:schemeClr>
                </a:solidFill>
                <a:latin typeface="Apercu Light" panose="02000506030000020004" pitchFamily="2" charset="77"/>
              </a:rPr>
              <a:t>	Send to devices </a:t>
            </a:r>
          </a:p>
          <a:p>
            <a:pPr fontAlgn="base"/>
            <a:endParaRPr lang="en-US" sz="1600">
              <a:solidFill>
                <a:schemeClr val="tx1">
                  <a:lumMod val="75000"/>
                  <a:lumOff val="25000"/>
                </a:schemeClr>
              </a:solidFill>
              <a:latin typeface="Apercu Light" panose="02000506030000020004" pitchFamily="2" charset="77"/>
            </a:endParaRPr>
          </a:p>
          <a:p>
            <a:pPr fontAlgn="base"/>
            <a:r>
              <a:rPr lang="en-US" sz="1600">
                <a:solidFill>
                  <a:schemeClr val="tx1">
                    <a:lumMod val="75000"/>
                    <a:lumOff val="25000"/>
                  </a:schemeClr>
                </a:solidFill>
                <a:latin typeface="Apercu Light" panose="02000506030000020004" pitchFamily="2" charset="77"/>
              </a:rPr>
              <a:t>This flexibility means you can have some emergency types that only go to displays, some that only go to devices, and others that go to both for complete coverage. </a:t>
            </a:r>
          </a:p>
        </p:txBody>
      </p:sp>
      <p:pic>
        <p:nvPicPr>
          <p:cNvPr id="9" name="Picture 8">
            <a:extLst>
              <a:ext uri="{FF2B5EF4-FFF2-40B4-BE49-F238E27FC236}">
                <a16:creationId xmlns:a16="http://schemas.microsoft.com/office/drawing/2014/main" id="{40D8B76A-2987-97F2-30E9-17F843C5714E}"/>
              </a:ext>
            </a:extLst>
          </p:cNvPr>
          <p:cNvPicPr>
            <a:picLocks noChangeAspect="1"/>
          </p:cNvPicPr>
          <p:nvPr/>
        </p:nvPicPr>
        <p:blipFill>
          <a:blip r:embed="rId3"/>
          <a:srcRect t="419" b="419"/>
          <a:stretch/>
        </p:blipFill>
        <p:spPr>
          <a:xfrm>
            <a:off x="5116010" y="748267"/>
            <a:ext cx="7511970" cy="5126352"/>
          </a:xfrm>
          <a:prstGeom prst="roundRect">
            <a:avLst>
              <a:gd name="adj" fmla="val 3010"/>
            </a:avLst>
          </a:prstGeom>
          <a:effectLst>
            <a:outerShdw blurRad="365768" dist="38100" dir="2700000" algn="tl" rotWithShape="0">
              <a:prstClr val="black">
                <a:alpha val="24877"/>
              </a:prstClr>
            </a:outerShdw>
          </a:effectLst>
        </p:spPr>
      </p:pic>
    </p:spTree>
    <p:extLst>
      <p:ext uri="{BB962C8B-B14F-4D97-AF65-F5344CB8AC3E}">
        <p14:creationId xmlns:p14="http://schemas.microsoft.com/office/powerpoint/2010/main" val="20804473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706FC0DB-7C98-02EE-3581-C7C8567C53E8}"/>
            </a:ext>
          </a:extLst>
        </p:cNvPr>
        <p:cNvGrpSpPr/>
        <p:nvPr/>
      </p:nvGrpSpPr>
      <p:grpSpPr>
        <a:xfrm>
          <a:off x="0" y="0"/>
          <a:ext cx="0" cy="0"/>
          <a:chOff x="0" y="0"/>
          <a:chExt cx="0" cy="0"/>
        </a:xfrm>
      </p:grpSpPr>
      <p:sp>
        <p:nvSpPr>
          <p:cNvPr id="22" name="Oval 21">
            <a:extLst>
              <a:ext uri="{FF2B5EF4-FFF2-40B4-BE49-F238E27FC236}">
                <a16:creationId xmlns:a16="http://schemas.microsoft.com/office/drawing/2014/main" id="{6BCC9F07-9EC5-D8FA-57B9-69F02367883D}"/>
              </a:ext>
            </a:extLst>
          </p:cNvPr>
          <p:cNvSpPr/>
          <p:nvPr/>
        </p:nvSpPr>
        <p:spPr>
          <a:xfrm>
            <a:off x="8845920" y="1805172"/>
            <a:ext cx="452350" cy="45235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E993BDCB-9034-BDAD-E59C-BC760D3B7568}"/>
              </a:ext>
            </a:extLst>
          </p:cNvPr>
          <p:cNvGrpSpPr/>
          <p:nvPr/>
        </p:nvGrpSpPr>
        <p:grpSpPr>
          <a:xfrm>
            <a:off x="9072095" y="-588630"/>
            <a:ext cx="4584268" cy="3713484"/>
            <a:chOff x="9072095" y="-588630"/>
            <a:chExt cx="4584268" cy="3713484"/>
          </a:xfrm>
        </p:grpSpPr>
        <p:sp>
          <p:nvSpPr>
            <p:cNvPr id="23" name="Oval 22">
              <a:extLst>
                <a:ext uri="{FF2B5EF4-FFF2-40B4-BE49-F238E27FC236}">
                  <a16:creationId xmlns:a16="http://schemas.microsoft.com/office/drawing/2014/main" id="{5838492B-BD9C-F00B-9D64-A2F340ACD848}"/>
                </a:ext>
              </a:extLst>
            </p:cNvPr>
            <p:cNvSpPr/>
            <p:nvPr/>
          </p:nvSpPr>
          <p:spPr>
            <a:xfrm>
              <a:off x="10493083" y="-588630"/>
              <a:ext cx="2781434" cy="2781434"/>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B9EEBD21-3C04-2EC6-E418-EB0EE383036C}"/>
                </a:ext>
              </a:extLst>
            </p:cNvPr>
            <p:cNvSpPr/>
            <p:nvPr/>
          </p:nvSpPr>
          <p:spPr>
            <a:xfrm>
              <a:off x="10088660" y="1997448"/>
              <a:ext cx="520148" cy="52014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E16AC53E-3B93-E482-EA2A-776780587D00}"/>
                </a:ext>
              </a:extLst>
            </p:cNvPr>
            <p:cNvSpPr/>
            <p:nvPr/>
          </p:nvSpPr>
          <p:spPr>
            <a:xfrm>
              <a:off x="10880404" y="624998"/>
              <a:ext cx="523548" cy="523548"/>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22C29AE9-9966-0B03-E297-397C4A6754C5}"/>
                </a:ext>
              </a:extLst>
            </p:cNvPr>
            <p:cNvSpPr/>
            <p:nvPr/>
          </p:nvSpPr>
          <p:spPr>
            <a:xfrm>
              <a:off x="9072095" y="204793"/>
              <a:ext cx="1105838" cy="1105838"/>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24D7E81D-592E-628B-6A73-7BBAA00F6611}"/>
                </a:ext>
              </a:extLst>
            </p:cNvPr>
            <p:cNvSpPr/>
            <p:nvPr/>
          </p:nvSpPr>
          <p:spPr>
            <a:xfrm>
              <a:off x="11333596" y="802087"/>
              <a:ext cx="2322767" cy="2322767"/>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C350E964-F87D-1A07-5540-58450D21EFCA}"/>
              </a:ext>
            </a:extLst>
          </p:cNvPr>
          <p:cNvSpPr txBox="1"/>
          <p:nvPr/>
        </p:nvSpPr>
        <p:spPr>
          <a:xfrm>
            <a:off x="11198087" y="-265043"/>
            <a:ext cx="231154" cy="369332"/>
          </a:xfrm>
          <a:prstGeom prst="rect">
            <a:avLst/>
          </a:prstGeom>
          <a:noFill/>
        </p:spPr>
        <p:txBody>
          <a:bodyPr wrap="none" rtlCol="0">
            <a:spAutoFit/>
          </a:bodyPr>
          <a:lstStyle/>
          <a:p>
            <a:r>
              <a:rPr lang="en-US"/>
              <a:t> </a:t>
            </a:r>
          </a:p>
        </p:txBody>
      </p:sp>
      <p:grpSp>
        <p:nvGrpSpPr>
          <p:cNvPr id="19" name="Group 18">
            <a:extLst>
              <a:ext uri="{FF2B5EF4-FFF2-40B4-BE49-F238E27FC236}">
                <a16:creationId xmlns:a16="http://schemas.microsoft.com/office/drawing/2014/main" id="{4F6C7F3C-3E31-4AF3-7D58-C4D33C447FFE}"/>
              </a:ext>
            </a:extLst>
          </p:cNvPr>
          <p:cNvGrpSpPr/>
          <p:nvPr/>
        </p:nvGrpSpPr>
        <p:grpSpPr>
          <a:xfrm>
            <a:off x="-1426840" y="4240940"/>
            <a:ext cx="4261742" cy="4430908"/>
            <a:chOff x="-1176401" y="4577184"/>
            <a:chExt cx="4261742" cy="4430908"/>
          </a:xfrm>
        </p:grpSpPr>
        <p:sp>
          <p:nvSpPr>
            <p:cNvPr id="16" name="Oval 15">
              <a:extLst>
                <a:ext uri="{FF2B5EF4-FFF2-40B4-BE49-F238E27FC236}">
                  <a16:creationId xmlns:a16="http://schemas.microsoft.com/office/drawing/2014/main" id="{B94C2794-0715-8F1B-1D68-F8A17A645DD4}"/>
                </a:ext>
              </a:extLst>
            </p:cNvPr>
            <p:cNvSpPr/>
            <p:nvPr/>
          </p:nvSpPr>
          <p:spPr>
            <a:xfrm>
              <a:off x="-630301" y="5292450"/>
              <a:ext cx="3715642" cy="3715642"/>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6F909C65-3122-7751-9E0D-56B0FB077B6A}"/>
                </a:ext>
              </a:extLst>
            </p:cNvPr>
            <p:cNvSpPr/>
            <p:nvPr/>
          </p:nvSpPr>
          <p:spPr>
            <a:xfrm>
              <a:off x="-1176401" y="4577184"/>
              <a:ext cx="2768972" cy="2768972"/>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C3A32A15-2B36-1BC2-7834-CE9A2D295297}"/>
                </a:ext>
              </a:extLst>
            </p:cNvPr>
            <p:cNvSpPr/>
            <p:nvPr/>
          </p:nvSpPr>
          <p:spPr>
            <a:xfrm>
              <a:off x="2222872" y="5719104"/>
              <a:ext cx="485131" cy="485131"/>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9" name="Picture 28">
            <a:hlinkClick r:id="rId3" action="ppaction://hlinksldjump"/>
            <a:extLst>
              <a:ext uri="{FF2B5EF4-FFF2-40B4-BE49-F238E27FC236}">
                <a16:creationId xmlns:a16="http://schemas.microsoft.com/office/drawing/2014/main" id="{5FC6962C-D27E-09AE-C4AE-2C7C00F7A4AA}"/>
              </a:ext>
            </a:extLst>
          </p:cNvPr>
          <p:cNvPicPr>
            <a:picLocks noChangeAspect="1"/>
          </p:cNvPicPr>
          <p:nvPr/>
        </p:nvPicPr>
        <p:blipFill>
          <a:blip r:embed="rId4"/>
          <a:srcRect/>
          <a:stretch/>
        </p:blipFill>
        <p:spPr>
          <a:xfrm>
            <a:off x="11379367" y="6073292"/>
            <a:ext cx="561387" cy="561387"/>
          </a:xfrm>
          <a:prstGeom prst="rect">
            <a:avLst/>
          </a:prstGeom>
        </p:spPr>
      </p:pic>
      <p:sp>
        <p:nvSpPr>
          <p:cNvPr id="2" name="TextBox 1">
            <a:extLst>
              <a:ext uri="{FF2B5EF4-FFF2-40B4-BE49-F238E27FC236}">
                <a16:creationId xmlns:a16="http://schemas.microsoft.com/office/drawing/2014/main" id="{4B5FEFB3-F052-40AC-D7F8-F8E42A594833}"/>
              </a:ext>
            </a:extLst>
          </p:cNvPr>
          <p:cNvSpPr txBox="1"/>
          <p:nvPr/>
        </p:nvSpPr>
        <p:spPr>
          <a:xfrm>
            <a:off x="534091" y="2606672"/>
            <a:ext cx="5231709" cy="276999"/>
          </a:xfrm>
          <a:prstGeom prst="rect">
            <a:avLst/>
          </a:prstGeom>
          <a:noFill/>
        </p:spPr>
        <p:txBody>
          <a:bodyPr wrap="square" rtlCol="0">
            <a:spAutoFit/>
          </a:bodyPr>
          <a:lstStyle/>
          <a:p>
            <a:r>
              <a:rPr lang="en-US" sz="1200" spc="300">
                <a:solidFill>
                  <a:schemeClr val="accent6"/>
                </a:solidFill>
                <a:latin typeface="Apercu" panose="02000506040000020004" pitchFamily="2" charset="77"/>
              </a:rPr>
              <a:t>PRODUCT WALKTHROUGH</a:t>
            </a:r>
          </a:p>
        </p:txBody>
      </p:sp>
      <p:sp>
        <p:nvSpPr>
          <p:cNvPr id="3" name="TextBox 2">
            <a:extLst>
              <a:ext uri="{FF2B5EF4-FFF2-40B4-BE49-F238E27FC236}">
                <a16:creationId xmlns:a16="http://schemas.microsoft.com/office/drawing/2014/main" id="{2F323DB0-D0AF-0D11-2B51-9695B99BAA90}"/>
              </a:ext>
            </a:extLst>
          </p:cNvPr>
          <p:cNvSpPr txBox="1"/>
          <p:nvPr/>
        </p:nvSpPr>
        <p:spPr>
          <a:xfrm>
            <a:off x="534091" y="2877693"/>
            <a:ext cx="9554569" cy="923330"/>
          </a:xfrm>
          <a:prstGeom prst="rect">
            <a:avLst/>
          </a:prstGeom>
          <a:noFill/>
        </p:spPr>
        <p:txBody>
          <a:bodyPr wrap="square" rtlCol="0">
            <a:spAutoFit/>
          </a:bodyPr>
          <a:lstStyle/>
          <a:p>
            <a:r>
              <a:rPr lang="en-US" sz="5400" spc="300">
                <a:solidFill>
                  <a:schemeClr val="bg1"/>
                </a:solidFill>
                <a:latin typeface="Apercu Medium" panose="02000506040000020004" pitchFamily="2" charset="77"/>
              </a:rPr>
              <a:t>TRIGGERING ALERTS</a:t>
            </a:r>
          </a:p>
        </p:txBody>
      </p:sp>
    </p:spTree>
    <p:extLst>
      <p:ext uri="{BB962C8B-B14F-4D97-AF65-F5344CB8AC3E}">
        <p14:creationId xmlns:p14="http://schemas.microsoft.com/office/powerpoint/2010/main" val="8366964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DD868-26D4-0CE8-705C-4E431F28E121}"/>
            </a:ext>
          </a:extLst>
        </p:cNvPr>
        <p:cNvGrpSpPr/>
        <p:nvPr/>
      </p:nvGrpSpPr>
      <p:grpSpPr>
        <a:xfrm>
          <a:off x="0" y="0"/>
          <a:ext cx="0" cy="0"/>
          <a:chOff x="0" y="0"/>
          <a:chExt cx="0" cy="0"/>
        </a:xfrm>
      </p:grpSpPr>
      <p:sp>
        <p:nvSpPr>
          <p:cNvPr id="3" name="Rounded Rectangle 2">
            <a:extLst>
              <a:ext uri="{FF2B5EF4-FFF2-40B4-BE49-F238E27FC236}">
                <a16:creationId xmlns:a16="http://schemas.microsoft.com/office/drawing/2014/main" id="{AFB3F824-E365-6448-CBB3-75C8DFB47E46}"/>
              </a:ext>
            </a:extLst>
          </p:cNvPr>
          <p:cNvSpPr/>
          <p:nvPr/>
        </p:nvSpPr>
        <p:spPr>
          <a:xfrm>
            <a:off x="5181600" y="513347"/>
            <a:ext cx="6632835" cy="5412964"/>
          </a:xfrm>
          <a:prstGeom prst="roundRect">
            <a:avLst>
              <a:gd name="adj" fmla="val 172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43B3810B-C381-DBD4-7B5A-02FD9EB9F991}"/>
              </a:ext>
            </a:extLst>
          </p:cNvPr>
          <p:cNvSpPr txBox="1"/>
          <p:nvPr/>
        </p:nvSpPr>
        <p:spPr>
          <a:xfrm>
            <a:off x="537985" y="2139699"/>
            <a:ext cx="4578025"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From Vivi Central</a:t>
            </a:r>
            <a:endParaRPr lang="en-US" sz="3200">
              <a:solidFill>
                <a:srgbClr val="38246D"/>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12ADDD9F-6C93-552E-2DFD-CF6FDE3DD6AE}"/>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1BA028B8-CEA8-517D-239A-87E9D780961A}"/>
              </a:ext>
            </a:extLst>
          </p:cNvPr>
          <p:cNvSpPr txBox="1"/>
          <p:nvPr/>
        </p:nvSpPr>
        <p:spPr>
          <a:xfrm>
            <a:off x="537985" y="1862700"/>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TRIGGERING ALERTS</a:t>
            </a:r>
          </a:p>
        </p:txBody>
      </p:sp>
      <p:sp>
        <p:nvSpPr>
          <p:cNvPr id="7" name="TextBox 6">
            <a:extLst>
              <a:ext uri="{FF2B5EF4-FFF2-40B4-BE49-F238E27FC236}">
                <a16:creationId xmlns:a16="http://schemas.microsoft.com/office/drawing/2014/main" id="{51C8C783-4705-7F10-50B3-3885D236419A}"/>
              </a:ext>
            </a:extLst>
          </p:cNvPr>
          <p:cNvSpPr txBox="1"/>
          <p:nvPr/>
        </p:nvSpPr>
        <p:spPr>
          <a:xfrm>
            <a:off x="574270" y="3001473"/>
            <a:ext cx="3507076" cy="2062103"/>
          </a:xfrm>
          <a:prstGeom prst="rect">
            <a:avLst/>
          </a:prstGeom>
          <a:noFill/>
        </p:spPr>
        <p:txBody>
          <a:bodyPr wrap="square" rtlCol="0">
            <a:spAutoFit/>
          </a:bodyPr>
          <a:lstStyle/>
          <a:p>
            <a:pPr fontAlgn="base"/>
            <a:r>
              <a:rPr lang="en-US" sz="1600">
                <a:solidFill>
                  <a:schemeClr val="tx1">
                    <a:lumMod val="75000"/>
                    <a:lumOff val="25000"/>
                  </a:schemeClr>
                </a:solidFill>
                <a:latin typeface="Apercu Light" panose="02000506030000020004" pitchFamily="2" charset="77"/>
              </a:rPr>
              <a:t>Navigate to </a:t>
            </a:r>
            <a:r>
              <a:rPr lang="en-US" sz="1600">
                <a:solidFill>
                  <a:schemeClr val="tx2"/>
                </a:solidFill>
                <a:latin typeface="Apercu Medium" panose="02000506040000020004" pitchFamily="2" charset="77"/>
              </a:rPr>
              <a:t>Emergencies → Trigger Emergency</a:t>
            </a:r>
            <a:br>
              <a:rPr lang="en-US" sz="1600">
                <a:solidFill>
                  <a:schemeClr val="tx2"/>
                </a:solidFill>
                <a:latin typeface="Apercu Medium" panose="02000506040000020004" pitchFamily="2" charset="77"/>
              </a:rPr>
            </a:br>
            <a:r>
              <a:rPr lang="en-US" sz="1600">
                <a:solidFill>
                  <a:schemeClr val="tx2"/>
                </a:solidFill>
                <a:latin typeface="Apercu Medium" panose="02000506040000020004" pitchFamily="2" charset="77"/>
              </a:rPr>
              <a:t> </a:t>
            </a:r>
          </a:p>
          <a:p>
            <a:pPr fontAlgn="base"/>
            <a:r>
              <a:rPr lang="en-US" sz="1600">
                <a:solidFill>
                  <a:schemeClr val="tx1">
                    <a:lumMod val="75000"/>
                    <a:lumOff val="25000"/>
                  </a:schemeClr>
                </a:solidFill>
                <a:latin typeface="Apercu Light" panose="02000506030000020004" pitchFamily="2" charset="77"/>
              </a:rPr>
              <a:t>Select the emergency type and target location</a:t>
            </a:r>
            <a:br>
              <a:rPr lang="en-US" sz="1600">
                <a:solidFill>
                  <a:schemeClr val="tx1">
                    <a:lumMod val="75000"/>
                    <a:lumOff val="25000"/>
                  </a:schemeClr>
                </a:solidFill>
                <a:latin typeface="Apercu Light" panose="02000506030000020004" pitchFamily="2" charset="77"/>
              </a:rPr>
            </a:br>
            <a:r>
              <a:rPr lang="en-US" sz="1600">
                <a:solidFill>
                  <a:schemeClr val="tx1">
                    <a:lumMod val="75000"/>
                    <a:lumOff val="25000"/>
                  </a:schemeClr>
                </a:solidFill>
                <a:latin typeface="Apercu Light" panose="02000506030000020004" pitchFamily="2" charset="77"/>
              </a:rPr>
              <a:t> </a:t>
            </a:r>
          </a:p>
          <a:p>
            <a:pPr fontAlgn="base"/>
            <a:r>
              <a:rPr lang="en-US" sz="1600">
                <a:solidFill>
                  <a:schemeClr val="tx1">
                    <a:lumMod val="75000"/>
                    <a:lumOff val="25000"/>
                  </a:schemeClr>
                </a:solidFill>
                <a:latin typeface="Apercu Light" panose="02000506030000020004" pitchFamily="2" charset="77"/>
              </a:rPr>
              <a:t>Alerts are immediately pushed to all applicable devices and displays     </a:t>
            </a:r>
          </a:p>
        </p:txBody>
      </p:sp>
      <p:pic>
        <p:nvPicPr>
          <p:cNvPr id="9" name="Picture 8">
            <a:extLst>
              <a:ext uri="{FF2B5EF4-FFF2-40B4-BE49-F238E27FC236}">
                <a16:creationId xmlns:a16="http://schemas.microsoft.com/office/drawing/2014/main" id="{E26ABA85-7867-289B-A88B-82D2B329E525}"/>
              </a:ext>
            </a:extLst>
          </p:cNvPr>
          <p:cNvPicPr>
            <a:picLocks noChangeAspect="1"/>
          </p:cNvPicPr>
          <p:nvPr/>
        </p:nvPicPr>
        <p:blipFill>
          <a:blip r:embed="rId3"/>
          <a:srcRect t="143" b="54868"/>
          <a:stretch>
            <a:fillRect/>
          </a:stretch>
        </p:blipFill>
        <p:spPr>
          <a:xfrm>
            <a:off x="5567073" y="917247"/>
            <a:ext cx="5906492" cy="2044647"/>
          </a:xfrm>
          <a:prstGeom prst="roundRect">
            <a:avLst>
              <a:gd name="adj" fmla="val 3010"/>
            </a:avLst>
          </a:prstGeom>
          <a:effectLst>
            <a:outerShdw blurRad="365768" dist="38100" dir="2700000" algn="tl" rotWithShape="0">
              <a:prstClr val="black">
                <a:alpha val="24877"/>
              </a:prstClr>
            </a:outerShdw>
          </a:effectLst>
        </p:spPr>
      </p:pic>
      <p:pic>
        <p:nvPicPr>
          <p:cNvPr id="4" name="Picture 3">
            <a:extLst>
              <a:ext uri="{FF2B5EF4-FFF2-40B4-BE49-F238E27FC236}">
                <a16:creationId xmlns:a16="http://schemas.microsoft.com/office/drawing/2014/main" id="{9EDD16E9-2FF0-374E-8E2B-1E9337FD2364}"/>
              </a:ext>
            </a:extLst>
          </p:cNvPr>
          <p:cNvPicPr>
            <a:picLocks noChangeAspect="1"/>
          </p:cNvPicPr>
          <p:nvPr/>
        </p:nvPicPr>
        <p:blipFill>
          <a:blip r:embed="rId4"/>
          <a:srcRect t="669" b="43943"/>
          <a:stretch>
            <a:fillRect/>
          </a:stretch>
        </p:blipFill>
        <p:spPr>
          <a:xfrm>
            <a:off x="5567073" y="3348213"/>
            <a:ext cx="5906492" cy="2044647"/>
          </a:xfrm>
          <a:prstGeom prst="roundRect">
            <a:avLst>
              <a:gd name="adj" fmla="val 3010"/>
            </a:avLst>
          </a:prstGeom>
          <a:effectLst>
            <a:outerShdw blurRad="365768" dist="38100" dir="2700000" algn="tl" rotWithShape="0">
              <a:prstClr val="black">
                <a:alpha val="24877"/>
              </a:prstClr>
            </a:outerShdw>
          </a:effectLst>
        </p:spPr>
      </p:pic>
      <p:sp>
        <p:nvSpPr>
          <p:cNvPr id="6" name="Rounded Rectangle 5">
            <a:extLst>
              <a:ext uri="{FF2B5EF4-FFF2-40B4-BE49-F238E27FC236}">
                <a16:creationId xmlns:a16="http://schemas.microsoft.com/office/drawing/2014/main" id="{6EEBDE47-C32D-9A26-4E3C-8AD1B36C0D63}"/>
              </a:ext>
            </a:extLst>
          </p:cNvPr>
          <p:cNvSpPr/>
          <p:nvPr/>
        </p:nvSpPr>
        <p:spPr>
          <a:xfrm>
            <a:off x="10604665" y="1288473"/>
            <a:ext cx="774702" cy="267195"/>
          </a:xfrm>
          <a:prstGeom prst="roundRect">
            <a:avLst/>
          </a:prstGeom>
          <a:noFill/>
          <a:ln w="34925">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E656D4E8-70C4-17DF-B8F4-6DFAF3681336}"/>
              </a:ext>
            </a:extLst>
          </p:cNvPr>
          <p:cNvSpPr/>
          <p:nvPr/>
        </p:nvSpPr>
        <p:spPr>
          <a:xfrm>
            <a:off x="6638306" y="4892634"/>
            <a:ext cx="421575" cy="267195"/>
          </a:xfrm>
          <a:prstGeom prst="roundRect">
            <a:avLst/>
          </a:prstGeom>
          <a:noFill/>
          <a:ln w="34925">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91130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E4F37F8-2917-E6BD-68F4-C0132C47295A}"/>
              </a:ext>
            </a:extLst>
          </p:cNvPr>
          <p:cNvSpPr txBox="1"/>
          <p:nvPr/>
        </p:nvSpPr>
        <p:spPr>
          <a:xfrm>
            <a:off x="11198087" y="-265043"/>
            <a:ext cx="231154" cy="369332"/>
          </a:xfrm>
          <a:prstGeom prst="rect">
            <a:avLst/>
          </a:prstGeom>
          <a:noFill/>
        </p:spPr>
        <p:txBody>
          <a:bodyPr wrap="none" rtlCol="0">
            <a:spAutoFit/>
          </a:bodyPr>
          <a:lstStyle/>
          <a:p>
            <a:r>
              <a:rPr lang="en-US"/>
              <a:t> </a:t>
            </a:r>
          </a:p>
        </p:txBody>
      </p:sp>
      <p:pic>
        <p:nvPicPr>
          <p:cNvPr id="3" name="Picture 2" descr="A blue triangle shaped logo&#10;&#10;Description automatically generated">
            <a:extLst>
              <a:ext uri="{FF2B5EF4-FFF2-40B4-BE49-F238E27FC236}">
                <a16:creationId xmlns:a16="http://schemas.microsoft.com/office/drawing/2014/main" id="{B80FB0C5-CD8C-C2C1-F267-0B8607C686F5}"/>
              </a:ext>
            </a:extLst>
          </p:cNvPr>
          <p:cNvPicPr>
            <a:picLocks noChangeAspect="1"/>
          </p:cNvPicPr>
          <p:nvPr/>
        </p:nvPicPr>
        <p:blipFill>
          <a:blip r:embed="rId3"/>
          <a:stretch>
            <a:fillRect/>
          </a:stretch>
        </p:blipFill>
        <p:spPr>
          <a:xfrm>
            <a:off x="11379367" y="6073292"/>
            <a:ext cx="561387" cy="561387"/>
          </a:xfrm>
          <a:prstGeom prst="rect">
            <a:avLst/>
          </a:prstGeom>
        </p:spPr>
      </p:pic>
      <p:sp>
        <p:nvSpPr>
          <p:cNvPr id="44" name="Oval 43">
            <a:extLst>
              <a:ext uri="{FF2B5EF4-FFF2-40B4-BE49-F238E27FC236}">
                <a16:creationId xmlns:a16="http://schemas.microsoft.com/office/drawing/2014/main" id="{6647BE06-EBB5-4356-991C-F52B9F8612EF}"/>
              </a:ext>
            </a:extLst>
          </p:cNvPr>
          <p:cNvSpPr/>
          <p:nvPr/>
        </p:nvSpPr>
        <p:spPr>
          <a:xfrm>
            <a:off x="240638" y="1206718"/>
            <a:ext cx="1821835" cy="182183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B5C09D2-D487-9021-C067-F4604D6E896F}"/>
              </a:ext>
            </a:extLst>
          </p:cNvPr>
          <p:cNvSpPr txBox="1"/>
          <p:nvPr/>
        </p:nvSpPr>
        <p:spPr>
          <a:xfrm>
            <a:off x="537985" y="1690061"/>
            <a:ext cx="5458778"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What is Device Alerts?</a:t>
            </a:r>
            <a:endParaRPr lang="en-US" sz="3200">
              <a:solidFill>
                <a:srgbClr val="38246D"/>
              </a:solidFill>
              <a:latin typeface="Apercu Medium" panose="02000506040000020004" pitchFamily="2" charset="77"/>
            </a:endParaRPr>
          </a:p>
        </p:txBody>
      </p:sp>
      <p:sp>
        <p:nvSpPr>
          <p:cNvPr id="7" name="TextBox 6">
            <a:extLst>
              <a:ext uri="{FF2B5EF4-FFF2-40B4-BE49-F238E27FC236}">
                <a16:creationId xmlns:a16="http://schemas.microsoft.com/office/drawing/2014/main" id="{3BD22C93-A9B7-D133-E8B3-4EED82D07573}"/>
              </a:ext>
            </a:extLst>
          </p:cNvPr>
          <p:cNvSpPr txBox="1"/>
          <p:nvPr/>
        </p:nvSpPr>
        <p:spPr>
          <a:xfrm>
            <a:off x="537985" y="2397779"/>
            <a:ext cx="5458778" cy="830997"/>
          </a:xfrm>
          <a:prstGeom prst="rect">
            <a:avLst/>
          </a:prstGeom>
          <a:noFill/>
        </p:spPr>
        <p:txBody>
          <a:bodyPr wrap="square" rtlCol="0">
            <a:spAutoFit/>
          </a:bodyPr>
          <a:lstStyle/>
          <a:p>
            <a:r>
              <a:rPr lang="en-AU" sz="2400">
                <a:solidFill>
                  <a:schemeClr val="tx2"/>
                </a:solidFill>
                <a:effectLst/>
                <a:highlight>
                  <a:srgbClr val="FFFFFF"/>
                </a:highlight>
                <a:latin typeface="Apercu" panose="02000506040000020004" pitchFamily="2" charset="77"/>
              </a:rPr>
              <a:t>During an emergency, </a:t>
            </a:r>
            <a:br>
              <a:rPr lang="en-AU" sz="2400">
                <a:solidFill>
                  <a:schemeClr val="tx2"/>
                </a:solidFill>
                <a:effectLst/>
                <a:highlight>
                  <a:srgbClr val="FFFFFF"/>
                </a:highlight>
                <a:latin typeface="Apercu" panose="02000506040000020004" pitchFamily="2" charset="77"/>
              </a:rPr>
            </a:br>
            <a:r>
              <a:rPr lang="en-AU" sz="2400">
                <a:solidFill>
                  <a:schemeClr val="tx2"/>
                </a:solidFill>
                <a:effectLst/>
                <a:highlight>
                  <a:srgbClr val="FFFFFF"/>
                </a:highlight>
                <a:latin typeface="Apercu" panose="02000506040000020004" pitchFamily="2" charset="77"/>
              </a:rPr>
              <a:t>no one misses the message.</a:t>
            </a:r>
            <a:endParaRPr lang="en-US" sz="2400">
              <a:solidFill>
                <a:schemeClr val="tx2"/>
              </a:solidFill>
              <a:latin typeface="Apercu" panose="02000506040000020004" pitchFamily="2" charset="77"/>
            </a:endParaRPr>
          </a:p>
        </p:txBody>
      </p:sp>
      <p:sp>
        <p:nvSpPr>
          <p:cNvPr id="9" name="TextBox 8">
            <a:extLst>
              <a:ext uri="{FF2B5EF4-FFF2-40B4-BE49-F238E27FC236}">
                <a16:creationId xmlns:a16="http://schemas.microsoft.com/office/drawing/2014/main" id="{C810F790-8D5A-3567-42DC-E7F8CA6AF2C2}"/>
              </a:ext>
            </a:extLst>
          </p:cNvPr>
          <p:cNvSpPr txBox="1"/>
          <p:nvPr/>
        </p:nvSpPr>
        <p:spPr>
          <a:xfrm>
            <a:off x="537985" y="3429000"/>
            <a:ext cx="4109319" cy="1815882"/>
          </a:xfrm>
          <a:prstGeom prst="rect">
            <a:avLst/>
          </a:prstGeom>
          <a:noFill/>
        </p:spPr>
        <p:txBody>
          <a:bodyPr wrap="square" rtlCol="0">
            <a:spAutoFit/>
          </a:bodyPr>
          <a:lstStyle/>
          <a:p>
            <a:r>
              <a:rPr lang="en-US" sz="1600">
                <a:solidFill>
                  <a:schemeClr val="tx1">
                    <a:lumMod val="90000"/>
                    <a:lumOff val="10000"/>
                  </a:schemeClr>
                </a:solidFill>
                <a:highlight>
                  <a:srgbClr val="FFFFFF"/>
                </a:highlight>
                <a:latin typeface="Apercu" panose="02000506040000020004" pitchFamily="2" charset="77"/>
              </a:rPr>
              <a:t>Vivi Device Alerts transforms every staff desktop and laptop into a visual safety channel. When emergencies strike, </a:t>
            </a:r>
            <a:br>
              <a:rPr lang="en-US" sz="1600">
                <a:solidFill>
                  <a:schemeClr val="tx1">
                    <a:lumMod val="90000"/>
                    <a:lumOff val="10000"/>
                  </a:schemeClr>
                </a:solidFill>
                <a:highlight>
                  <a:srgbClr val="FFFFFF"/>
                </a:highlight>
                <a:latin typeface="Apercu" panose="02000506040000020004" pitchFamily="2" charset="77"/>
              </a:rPr>
            </a:br>
            <a:r>
              <a:rPr lang="en-US" sz="1600">
                <a:solidFill>
                  <a:schemeClr val="tx1">
                    <a:lumMod val="90000"/>
                    <a:lumOff val="10000"/>
                  </a:schemeClr>
                </a:solidFill>
                <a:highlight>
                  <a:srgbClr val="FFFFFF"/>
                </a:highlight>
                <a:latin typeface="Apercu" panose="02000506040000020004" pitchFamily="2" charset="77"/>
              </a:rPr>
              <a:t>full-screen alerts appear instantly and require acknowledgment, creating total visibility, accountability, and confidence across the entire campus.</a:t>
            </a:r>
            <a:endParaRPr lang="en-US" sz="1600">
              <a:solidFill>
                <a:schemeClr val="tx1">
                  <a:lumMod val="90000"/>
                  <a:lumOff val="10000"/>
                </a:schemeClr>
              </a:solidFill>
              <a:latin typeface="Apercu" panose="02000506040000020004" pitchFamily="2" charset="77"/>
            </a:endParaRPr>
          </a:p>
        </p:txBody>
      </p:sp>
      <p:pic>
        <p:nvPicPr>
          <p:cNvPr id="11" name="Picture 10">
            <a:extLst>
              <a:ext uri="{FF2B5EF4-FFF2-40B4-BE49-F238E27FC236}">
                <a16:creationId xmlns:a16="http://schemas.microsoft.com/office/drawing/2014/main" id="{9DE91405-E1B1-A5D0-AA8E-7790F5B67B08}"/>
              </a:ext>
            </a:extLst>
          </p:cNvPr>
          <p:cNvPicPr>
            <a:picLocks noChangeAspect="1"/>
          </p:cNvPicPr>
          <p:nvPr/>
        </p:nvPicPr>
        <p:blipFill>
          <a:blip r:embed="rId4"/>
          <a:srcRect l="567" r="567"/>
          <a:stretch/>
        </p:blipFill>
        <p:spPr>
          <a:xfrm>
            <a:off x="5497157" y="840441"/>
            <a:ext cx="7061375" cy="5177118"/>
          </a:xfrm>
          <a:prstGeom prst="roundRect">
            <a:avLst>
              <a:gd name="adj" fmla="val 2805"/>
            </a:avLst>
          </a:prstGeom>
        </p:spPr>
      </p:pic>
    </p:spTree>
    <p:extLst>
      <p:ext uri="{BB962C8B-B14F-4D97-AF65-F5344CB8AC3E}">
        <p14:creationId xmlns:p14="http://schemas.microsoft.com/office/powerpoint/2010/main" val="1471349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87FEA-12F6-7EA3-F058-DDE4DC2AD531}"/>
            </a:ext>
          </a:extLst>
        </p:cNvPr>
        <p:cNvGrpSpPr/>
        <p:nvPr/>
      </p:nvGrpSpPr>
      <p:grpSpPr>
        <a:xfrm>
          <a:off x="0" y="0"/>
          <a:ext cx="0" cy="0"/>
          <a:chOff x="0" y="0"/>
          <a:chExt cx="0" cy="0"/>
        </a:xfrm>
      </p:grpSpPr>
      <p:sp>
        <p:nvSpPr>
          <p:cNvPr id="3" name="Rounded Rectangle 2">
            <a:extLst>
              <a:ext uri="{FF2B5EF4-FFF2-40B4-BE49-F238E27FC236}">
                <a16:creationId xmlns:a16="http://schemas.microsoft.com/office/drawing/2014/main" id="{513A7781-815E-2343-6FB1-BE1AC59E74CD}"/>
              </a:ext>
            </a:extLst>
          </p:cNvPr>
          <p:cNvSpPr/>
          <p:nvPr/>
        </p:nvSpPr>
        <p:spPr>
          <a:xfrm>
            <a:off x="5181600" y="513347"/>
            <a:ext cx="6632835" cy="5412964"/>
          </a:xfrm>
          <a:prstGeom prst="roundRect">
            <a:avLst>
              <a:gd name="adj" fmla="val 172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B97CE76C-042D-B5E5-C28F-2A7F4A1A5AB0}"/>
              </a:ext>
            </a:extLst>
          </p:cNvPr>
          <p:cNvSpPr txBox="1"/>
          <p:nvPr/>
        </p:nvSpPr>
        <p:spPr>
          <a:xfrm>
            <a:off x="537985" y="1194246"/>
            <a:ext cx="4578025" cy="861774"/>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From Vivi App</a:t>
            </a:r>
            <a:br>
              <a:rPr lang="en-AU" sz="3200">
                <a:solidFill>
                  <a:srgbClr val="38246D"/>
                </a:solidFill>
                <a:effectLst/>
                <a:highlight>
                  <a:srgbClr val="FFFFFF"/>
                </a:highlight>
                <a:latin typeface="Apercu Medium" panose="02000506040000020004" pitchFamily="2" charset="77"/>
              </a:rPr>
            </a:br>
            <a:r>
              <a:rPr lang="en-AU">
                <a:solidFill>
                  <a:srgbClr val="38246D"/>
                </a:solidFill>
                <a:effectLst/>
                <a:highlight>
                  <a:srgbClr val="FFFFFF"/>
                </a:highlight>
                <a:latin typeface="Apercu Medium" panose="02000506040000020004" pitchFamily="2" charset="77"/>
              </a:rPr>
              <a:t>(Existing Customers Only)</a:t>
            </a:r>
            <a:endParaRPr lang="en-US">
              <a:solidFill>
                <a:srgbClr val="38246D"/>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B7143E64-6422-06F5-0C72-EFB15B01FED0}"/>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7" name="TextBox 6">
            <a:extLst>
              <a:ext uri="{FF2B5EF4-FFF2-40B4-BE49-F238E27FC236}">
                <a16:creationId xmlns:a16="http://schemas.microsoft.com/office/drawing/2014/main" id="{1901C571-B896-7510-4304-4D24CF29FE2C}"/>
              </a:ext>
            </a:extLst>
          </p:cNvPr>
          <p:cNvSpPr txBox="1"/>
          <p:nvPr/>
        </p:nvSpPr>
        <p:spPr>
          <a:xfrm>
            <a:off x="574270" y="2559024"/>
            <a:ext cx="3800960" cy="2062103"/>
          </a:xfrm>
          <a:prstGeom prst="rect">
            <a:avLst/>
          </a:prstGeom>
          <a:noFill/>
        </p:spPr>
        <p:txBody>
          <a:bodyPr wrap="square" rtlCol="0">
            <a:spAutoFit/>
          </a:bodyPr>
          <a:lstStyle/>
          <a:p>
            <a:pPr fontAlgn="base"/>
            <a:r>
              <a:rPr lang="en-US" sz="1600">
                <a:solidFill>
                  <a:schemeClr val="tx1">
                    <a:lumMod val="75000"/>
                    <a:lumOff val="25000"/>
                  </a:schemeClr>
                </a:solidFill>
                <a:latin typeface="Apercu Light" panose="02000506030000020004" pitchFamily="2" charset="77"/>
              </a:rPr>
              <a:t>Emergency Authorized users can trigger alerts directly from the Vivi client </a:t>
            </a:r>
          </a:p>
          <a:p>
            <a:pPr fontAlgn="base"/>
            <a:endParaRPr lang="en-US" sz="1600">
              <a:solidFill>
                <a:schemeClr val="tx1">
                  <a:lumMod val="75000"/>
                  <a:lumOff val="25000"/>
                </a:schemeClr>
              </a:solidFill>
              <a:latin typeface="Apercu Light" panose="02000506030000020004" pitchFamily="2" charset="77"/>
            </a:endParaRPr>
          </a:p>
          <a:p>
            <a:pPr fontAlgn="base"/>
            <a:r>
              <a:rPr lang="en-US" sz="1600">
                <a:solidFill>
                  <a:schemeClr val="tx1">
                    <a:lumMod val="75000"/>
                    <a:lumOff val="25000"/>
                  </a:schemeClr>
                </a:solidFill>
                <a:latin typeface="Apercu Light" panose="02000506030000020004" pitchFamily="2" charset="77"/>
              </a:rPr>
              <a:t>Open the Vivi client app and click the emergencies icon</a:t>
            </a:r>
          </a:p>
          <a:p>
            <a:pPr fontAlgn="base"/>
            <a:endParaRPr lang="en-US" sz="1600">
              <a:solidFill>
                <a:schemeClr val="tx1">
                  <a:lumMod val="75000"/>
                  <a:lumOff val="25000"/>
                </a:schemeClr>
              </a:solidFill>
              <a:latin typeface="Apercu Light" panose="02000506030000020004" pitchFamily="2" charset="77"/>
            </a:endParaRPr>
          </a:p>
          <a:p>
            <a:pPr fontAlgn="base"/>
            <a:r>
              <a:rPr lang="en-US" sz="1600">
                <a:solidFill>
                  <a:schemeClr val="tx1">
                    <a:lumMod val="75000"/>
                    <a:lumOff val="25000"/>
                  </a:schemeClr>
                </a:solidFill>
                <a:latin typeface="Apercu Light" panose="02000506030000020004" pitchFamily="2" charset="77"/>
              </a:rPr>
              <a:t>Select the emergency type and target location</a:t>
            </a:r>
          </a:p>
        </p:txBody>
      </p:sp>
      <p:sp>
        <p:nvSpPr>
          <p:cNvPr id="5" name="TextBox 4">
            <a:extLst>
              <a:ext uri="{FF2B5EF4-FFF2-40B4-BE49-F238E27FC236}">
                <a16:creationId xmlns:a16="http://schemas.microsoft.com/office/drawing/2014/main" id="{E1DC4B98-975D-1DF6-D50F-8AA4A0FDC776}"/>
              </a:ext>
            </a:extLst>
          </p:cNvPr>
          <p:cNvSpPr txBox="1"/>
          <p:nvPr/>
        </p:nvSpPr>
        <p:spPr>
          <a:xfrm>
            <a:off x="537985" y="917247"/>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TRIGGERING ALERTS</a:t>
            </a:r>
          </a:p>
        </p:txBody>
      </p:sp>
      <p:pic>
        <p:nvPicPr>
          <p:cNvPr id="9" name="Picture 8">
            <a:extLst>
              <a:ext uri="{FF2B5EF4-FFF2-40B4-BE49-F238E27FC236}">
                <a16:creationId xmlns:a16="http://schemas.microsoft.com/office/drawing/2014/main" id="{BCEF61AD-1321-1E9E-8E73-B95F6DE46723}"/>
              </a:ext>
            </a:extLst>
          </p:cNvPr>
          <p:cNvPicPr>
            <a:picLocks noChangeAspect="1"/>
          </p:cNvPicPr>
          <p:nvPr/>
        </p:nvPicPr>
        <p:blipFill>
          <a:blip r:embed="rId3"/>
          <a:srcRect t="741" b="2971"/>
          <a:stretch>
            <a:fillRect/>
          </a:stretch>
        </p:blipFill>
        <p:spPr>
          <a:xfrm>
            <a:off x="5376283" y="651429"/>
            <a:ext cx="3886720" cy="2494910"/>
          </a:xfrm>
          <a:prstGeom prst="roundRect">
            <a:avLst>
              <a:gd name="adj" fmla="val 3010"/>
            </a:avLst>
          </a:prstGeom>
          <a:effectLst>
            <a:outerShdw blurRad="365768" dist="38100" dir="2700000" algn="tl" rotWithShape="0">
              <a:prstClr val="black">
                <a:alpha val="24877"/>
              </a:prstClr>
            </a:outerShdw>
          </a:effectLst>
        </p:spPr>
      </p:pic>
      <p:pic>
        <p:nvPicPr>
          <p:cNvPr id="11" name="Graphic 10">
            <a:extLst>
              <a:ext uri="{FF2B5EF4-FFF2-40B4-BE49-F238E27FC236}">
                <a16:creationId xmlns:a16="http://schemas.microsoft.com/office/drawing/2014/main" id="{842BA027-12A2-B241-7BD4-64A8C5AE16D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306932" y="3566925"/>
            <a:ext cx="266185" cy="266185"/>
          </a:xfrm>
          <a:prstGeom prst="rect">
            <a:avLst/>
          </a:prstGeom>
        </p:spPr>
      </p:pic>
      <p:sp>
        <p:nvSpPr>
          <p:cNvPr id="8" name="Rounded Rectangle 7">
            <a:extLst>
              <a:ext uri="{FF2B5EF4-FFF2-40B4-BE49-F238E27FC236}">
                <a16:creationId xmlns:a16="http://schemas.microsoft.com/office/drawing/2014/main" id="{B09999AA-95D3-602C-6FD5-40E00E27EFDD}"/>
              </a:ext>
            </a:extLst>
          </p:cNvPr>
          <p:cNvSpPr/>
          <p:nvPr/>
        </p:nvSpPr>
        <p:spPr>
          <a:xfrm>
            <a:off x="8473304" y="2809103"/>
            <a:ext cx="571842" cy="253877"/>
          </a:xfrm>
          <a:prstGeom prst="roundRect">
            <a:avLst/>
          </a:prstGeom>
          <a:noFill/>
          <a:ln w="34925">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CF135A92-7694-F2B6-D1D2-44D321E7045A}"/>
              </a:ext>
            </a:extLst>
          </p:cNvPr>
          <p:cNvPicPr>
            <a:picLocks noChangeAspect="1"/>
          </p:cNvPicPr>
          <p:nvPr/>
        </p:nvPicPr>
        <p:blipFill>
          <a:blip r:embed="rId5"/>
          <a:srcRect t="1857" b="1857"/>
          <a:stretch/>
        </p:blipFill>
        <p:spPr>
          <a:xfrm>
            <a:off x="7770305" y="3284420"/>
            <a:ext cx="3889755" cy="2496858"/>
          </a:xfrm>
          <a:prstGeom prst="roundRect">
            <a:avLst>
              <a:gd name="adj" fmla="val 3010"/>
            </a:avLst>
          </a:prstGeom>
          <a:effectLst>
            <a:outerShdw blurRad="365768" dist="38100" dir="2700000" algn="tl" rotWithShape="0">
              <a:prstClr val="black">
                <a:alpha val="24877"/>
              </a:prstClr>
            </a:outerShdw>
          </a:effectLst>
        </p:spPr>
      </p:pic>
      <p:sp>
        <p:nvSpPr>
          <p:cNvPr id="13" name="Rounded Rectangle 12">
            <a:extLst>
              <a:ext uri="{FF2B5EF4-FFF2-40B4-BE49-F238E27FC236}">
                <a16:creationId xmlns:a16="http://schemas.microsoft.com/office/drawing/2014/main" id="{C93403B4-3597-674F-A458-34B71BD15788}"/>
              </a:ext>
            </a:extLst>
          </p:cNvPr>
          <p:cNvSpPr/>
          <p:nvPr/>
        </p:nvSpPr>
        <p:spPr>
          <a:xfrm>
            <a:off x="10656331" y="5394289"/>
            <a:ext cx="794264" cy="304799"/>
          </a:xfrm>
          <a:prstGeom prst="roundRect">
            <a:avLst/>
          </a:prstGeom>
          <a:noFill/>
          <a:ln w="34925">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18042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149EF-236E-DB69-4DB7-268C4F3DB4D1}"/>
            </a:ext>
          </a:extLst>
        </p:cNvPr>
        <p:cNvGrpSpPr/>
        <p:nvPr/>
      </p:nvGrpSpPr>
      <p:grpSpPr>
        <a:xfrm>
          <a:off x="0" y="0"/>
          <a:ext cx="0" cy="0"/>
          <a:chOff x="0" y="0"/>
          <a:chExt cx="0" cy="0"/>
        </a:xfrm>
      </p:grpSpPr>
      <p:sp>
        <p:nvSpPr>
          <p:cNvPr id="3" name="Rounded Rectangle 2">
            <a:extLst>
              <a:ext uri="{FF2B5EF4-FFF2-40B4-BE49-F238E27FC236}">
                <a16:creationId xmlns:a16="http://schemas.microsoft.com/office/drawing/2014/main" id="{1DC66461-FA80-8AD4-6FC0-712353BB765E}"/>
              </a:ext>
            </a:extLst>
          </p:cNvPr>
          <p:cNvSpPr/>
          <p:nvPr/>
        </p:nvSpPr>
        <p:spPr>
          <a:xfrm>
            <a:off x="5181600" y="513347"/>
            <a:ext cx="6632835" cy="5412964"/>
          </a:xfrm>
          <a:prstGeom prst="roundRect">
            <a:avLst>
              <a:gd name="adj" fmla="val 172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3C5EB5D-D755-5183-C860-DF980C417D72}"/>
              </a:ext>
            </a:extLst>
          </p:cNvPr>
          <p:cNvSpPr txBox="1"/>
          <p:nvPr/>
        </p:nvSpPr>
        <p:spPr>
          <a:xfrm>
            <a:off x="537985" y="1194246"/>
            <a:ext cx="4578025"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Via Emergency API</a:t>
            </a:r>
            <a:endParaRPr lang="en-US">
              <a:solidFill>
                <a:srgbClr val="38246D"/>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E7A79DFC-4014-7C10-8547-DFAE0FF96453}"/>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7" name="TextBox 6">
            <a:extLst>
              <a:ext uri="{FF2B5EF4-FFF2-40B4-BE49-F238E27FC236}">
                <a16:creationId xmlns:a16="http://schemas.microsoft.com/office/drawing/2014/main" id="{96E3BFA6-B709-211F-8548-852147C218A6}"/>
              </a:ext>
            </a:extLst>
          </p:cNvPr>
          <p:cNvSpPr txBox="1"/>
          <p:nvPr/>
        </p:nvSpPr>
        <p:spPr>
          <a:xfrm>
            <a:off x="574270" y="2559024"/>
            <a:ext cx="3507076" cy="2308324"/>
          </a:xfrm>
          <a:prstGeom prst="rect">
            <a:avLst/>
          </a:prstGeom>
          <a:noFill/>
        </p:spPr>
        <p:txBody>
          <a:bodyPr wrap="square" rtlCol="0">
            <a:spAutoFit/>
          </a:bodyPr>
          <a:lstStyle/>
          <a:p>
            <a:pPr fontAlgn="base"/>
            <a:r>
              <a:rPr lang="en-US" sz="1600">
                <a:solidFill>
                  <a:schemeClr val="tx1">
                    <a:lumMod val="75000"/>
                    <a:lumOff val="25000"/>
                  </a:schemeClr>
                </a:solidFill>
                <a:latin typeface="Apercu Light" panose="02000506030000020004" pitchFamily="2" charset="77"/>
              </a:rPr>
              <a:t>Third-party systems like Raptor can trigger device alerts automatically </a:t>
            </a:r>
          </a:p>
          <a:p>
            <a:pPr fontAlgn="base"/>
            <a:endParaRPr lang="en-US" sz="1600">
              <a:solidFill>
                <a:schemeClr val="tx1">
                  <a:lumMod val="75000"/>
                  <a:lumOff val="25000"/>
                </a:schemeClr>
              </a:solidFill>
              <a:latin typeface="Apercu Light" panose="02000506030000020004" pitchFamily="2" charset="77"/>
            </a:endParaRPr>
          </a:p>
          <a:p>
            <a:pPr fontAlgn="base"/>
            <a:r>
              <a:rPr lang="en-US" sz="1600">
                <a:solidFill>
                  <a:schemeClr val="tx1">
                    <a:lumMod val="75000"/>
                    <a:lumOff val="25000"/>
                  </a:schemeClr>
                </a:solidFill>
                <a:latin typeface="Apercu Light" panose="02000506030000020004" pitchFamily="2" charset="77"/>
              </a:rPr>
              <a:t>Uses the same Emergency API as Display Alerts  </a:t>
            </a:r>
          </a:p>
          <a:p>
            <a:pPr fontAlgn="base"/>
            <a:endParaRPr lang="en-US" sz="1600">
              <a:solidFill>
                <a:schemeClr val="tx1">
                  <a:lumMod val="75000"/>
                  <a:lumOff val="25000"/>
                </a:schemeClr>
              </a:solidFill>
              <a:latin typeface="Apercu Light" panose="02000506030000020004" pitchFamily="2" charset="77"/>
            </a:endParaRPr>
          </a:p>
          <a:p>
            <a:pPr fontAlgn="base"/>
            <a:r>
              <a:rPr lang="en-US" sz="1600">
                <a:solidFill>
                  <a:schemeClr val="tx1">
                    <a:lumMod val="75000"/>
                    <a:lumOff val="25000"/>
                  </a:schemeClr>
                </a:solidFill>
                <a:latin typeface="Apercu Light" panose="02000506030000020004" pitchFamily="2" charset="77"/>
              </a:rPr>
              <a:t>No changes needed to existing API integrations - they work with device alerts when enabled </a:t>
            </a:r>
          </a:p>
        </p:txBody>
      </p:sp>
      <p:sp>
        <p:nvSpPr>
          <p:cNvPr id="5" name="TextBox 4">
            <a:extLst>
              <a:ext uri="{FF2B5EF4-FFF2-40B4-BE49-F238E27FC236}">
                <a16:creationId xmlns:a16="http://schemas.microsoft.com/office/drawing/2014/main" id="{2D81F107-556E-01B3-14F7-7028F9C8DC03}"/>
              </a:ext>
            </a:extLst>
          </p:cNvPr>
          <p:cNvSpPr txBox="1"/>
          <p:nvPr/>
        </p:nvSpPr>
        <p:spPr>
          <a:xfrm>
            <a:off x="537985" y="917247"/>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TRIGGERING ALERTS</a:t>
            </a:r>
          </a:p>
        </p:txBody>
      </p:sp>
      <p:pic>
        <p:nvPicPr>
          <p:cNvPr id="4" name="Picture 3">
            <a:extLst>
              <a:ext uri="{FF2B5EF4-FFF2-40B4-BE49-F238E27FC236}">
                <a16:creationId xmlns:a16="http://schemas.microsoft.com/office/drawing/2014/main" id="{8AC69334-ECFC-DE12-2B89-A9AE61B35283}"/>
              </a:ext>
            </a:extLst>
          </p:cNvPr>
          <p:cNvPicPr>
            <a:picLocks noChangeAspect="1"/>
          </p:cNvPicPr>
          <p:nvPr/>
        </p:nvPicPr>
        <p:blipFill>
          <a:blip r:embed="rId3"/>
          <a:srcRect t="46" b="799"/>
          <a:stretch>
            <a:fillRect/>
          </a:stretch>
        </p:blipFill>
        <p:spPr>
          <a:xfrm>
            <a:off x="5544771" y="2288894"/>
            <a:ext cx="5906492" cy="2280211"/>
          </a:xfrm>
          <a:prstGeom prst="roundRect">
            <a:avLst>
              <a:gd name="adj" fmla="val 3010"/>
            </a:avLst>
          </a:prstGeom>
          <a:effectLst>
            <a:outerShdw blurRad="365768" dist="38100" dir="2700000" algn="tl" rotWithShape="0">
              <a:prstClr val="black">
                <a:alpha val="24877"/>
              </a:prstClr>
            </a:outerShdw>
          </a:effectLst>
        </p:spPr>
      </p:pic>
    </p:spTree>
    <p:extLst>
      <p:ext uri="{BB962C8B-B14F-4D97-AF65-F5344CB8AC3E}">
        <p14:creationId xmlns:p14="http://schemas.microsoft.com/office/powerpoint/2010/main" val="395956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C06E7-3FFC-9559-C165-103D6E5754E9}"/>
            </a:ext>
          </a:extLst>
        </p:cNvPr>
        <p:cNvGrpSpPr/>
        <p:nvPr/>
      </p:nvGrpSpPr>
      <p:grpSpPr>
        <a:xfrm>
          <a:off x="0" y="0"/>
          <a:ext cx="0" cy="0"/>
          <a:chOff x="0" y="0"/>
          <a:chExt cx="0" cy="0"/>
        </a:xfrm>
      </p:grpSpPr>
      <p:sp>
        <p:nvSpPr>
          <p:cNvPr id="3" name="Rounded Rectangle 2">
            <a:extLst>
              <a:ext uri="{FF2B5EF4-FFF2-40B4-BE49-F238E27FC236}">
                <a16:creationId xmlns:a16="http://schemas.microsoft.com/office/drawing/2014/main" id="{BDFA53B5-1623-44D6-10C9-9122BFAC4296}"/>
              </a:ext>
            </a:extLst>
          </p:cNvPr>
          <p:cNvSpPr/>
          <p:nvPr/>
        </p:nvSpPr>
        <p:spPr>
          <a:xfrm>
            <a:off x="5181600" y="513347"/>
            <a:ext cx="6632835" cy="5412964"/>
          </a:xfrm>
          <a:prstGeom prst="roundRect">
            <a:avLst>
              <a:gd name="adj" fmla="val 172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3348F6FC-34C8-4601-34AA-66BAEC3D0D42}"/>
              </a:ext>
            </a:extLst>
          </p:cNvPr>
          <p:cNvSpPr txBox="1"/>
          <p:nvPr/>
        </p:nvSpPr>
        <p:spPr>
          <a:xfrm>
            <a:off x="537985" y="1194246"/>
            <a:ext cx="4578025" cy="1077218"/>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Cancelling Device Alerts</a:t>
            </a:r>
            <a:endParaRPr lang="en-US">
              <a:solidFill>
                <a:srgbClr val="38246D"/>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E824FC03-F65C-A328-E0DD-5F21F67E6B50}"/>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7" name="TextBox 6">
            <a:extLst>
              <a:ext uri="{FF2B5EF4-FFF2-40B4-BE49-F238E27FC236}">
                <a16:creationId xmlns:a16="http://schemas.microsoft.com/office/drawing/2014/main" id="{1725A79E-00A1-3211-C512-ED80C7D8BF92}"/>
              </a:ext>
            </a:extLst>
          </p:cNvPr>
          <p:cNvSpPr txBox="1"/>
          <p:nvPr/>
        </p:nvSpPr>
        <p:spPr>
          <a:xfrm>
            <a:off x="574270" y="2559024"/>
            <a:ext cx="3507076" cy="1569660"/>
          </a:xfrm>
          <a:prstGeom prst="rect">
            <a:avLst/>
          </a:prstGeom>
          <a:noFill/>
        </p:spPr>
        <p:txBody>
          <a:bodyPr wrap="square" rtlCol="0">
            <a:spAutoFit/>
          </a:bodyPr>
          <a:lstStyle/>
          <a:p>
            <a:pPr fontAlgn="base"/>
            <a:r>
              <a:rPr lang="en-US" sz="1600">
                <a:solidFill>
                  <a:schemeClr val="tx1">
                    <a:lumMod val="75000"/>
                    <a:lumOff val="25000"/>
                  </a:schemeClr>
                </a:solidFill>
                <a:latin typeface="Apercu Light" panose="02000506030000020004" pitchFamily="2" charset="77"/>
              </a:rPr>
              <a:t>Device alerts can be cancelled in the same ways as Display Alerts. </a:t>
            </a:r>
          </a:p>
          <a:p>
            <a:pPr fontAlgn="base"/>
            <a:endParaRPr lang="en-US" sz="1600">
              <a:solidFill>
                <a:schemeClr val="tx1">
                  <a:lumMod val="75000"/>
                  <a:lumOff val="25000"/>
                </a:schemeClr>
              </a:solidFill>
              <a:latin typeface="Apercu Light" panose="02000506030000020004" pitchFamily="2" charset="77"/>
            </a:endParaRPr>
          </a:p>
          <a:p>
            <a:pPr fontAlgn="base"/>
            <a:r>
              <a:rPr lang="en-US" sz="1600">
                <a:solidFill>
                  <a:schemeClr val="tx1">
                    <a:lumMod val="75000"/>
                    <a:lumOff val="25000"/>
                  </a:schemeClr>
                </a:solidFill>
                <a:latin typeface="Apercu Light" panose="02000506030000020004" pitchFamily="2" charset="77"/>
              </a:rPr>
              <a:t>When cancelled, the alert is immediately removed from all devices and displays. </a:t>
            </a:r>
          </a:p>
        </p:txBody>
      </p:sp>
      <p:sp>
        <p:nvSpPr>
          <p:cNvPr id="5" name="TextBox 4">
            <a:extLst>
              <a:ext uri="{FF2B5EF4-FFF2-40B4-BE49-F238E27FC236}">
                <a16:creationId xmlns:a16="http://schemas.microsoft.com/office/drawing/2014/main" id="{123782EC-F8BE-79AB-5206-2692C672196D}"/>
              </a:ext>
            </a:extLst>
          </p:cNvPr>
          <p:cNvSpPr txBox="1"/>
          <p:nvPr/>
        </p:nvSpPr>
        <p:spPr>
          <a:xfrm>
            <a:off x="537985" y="917247"/>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TRIGGERING ALERTS</a:t>
            </a:r>
          </a:p>
        </p:txBody>
      </p:sp>
      <p:pic>
        <p:nvPicPr>
          <p:cNvPr id="10" name="Picture 9" descr="A screenshot of a computer&#10;&#10;AI-generated content may be incorrect.">
            <a:extLst>
              <a:ext uri="{FF2B5EF4-FFF2-40B4-BE49-F238E27FC236}">
                <a16:creationId xmlns:a16="http://schemas.microsoft.com/office/drawing/2014/main" id="{AEF83D2F-EF0D-F64E-4FA9-4D7379F30582}"/>
              </a:ext>
            </a:extLst>
          </p:cNvPr>
          <p:cNvPicPr>
            <a:picLocks noChangeAspect="1"/>
          </p:cNvPicPr>
          <p:nvPr/>
        </p:nvPicPr>
        <p:blipFill>
          <a:blip r:embed="rId3"/>
          <a:srcRect b="45564"/>
          <a:stretch>
            <a:fillRect/>
          </a:stretch>
        </p:blipFill>
        <p:spPr>
          <a:xfrm>
            <a:off x="5354041" y="727115"/>
            <a:ext cx="6299974" cy="2143408"/>
          </a:xfrm>
          <a:prstGeom prst="roundRect">
            <a:avLst>
              <a:gd name="adj" fmla="val 1675"/>
            </a:avLst>
          </a:prstGeom>
        </p:spPr>
      </p:pic>
      <p:pic>
        <p:nvPicPr>
          <p:cNvPr id="14" name="Picture 13" descr="A screenshot of a computer&#10;&#10;AI-generated content may be incorrect.">
            <a:extLst>
              <a:ext uri="{FF2B5EF4-FFF2-40B4-BE49-F238E27FC236}">
                <a16:creationId xmlns:a16="http://schemas.microsoft.com/office/drawing/2014/main" id="{6CAF8B5D-93C9-5D80-C47A-1C833C520C15}"/>
              </a:ext>
            </a:extLst>
          </p:cNvPr>
          <p:cNvPicPr>
            <a:picLocks noChangeAspect="1"/>
          </p:cNvPicPr>
          <p:nvPr/>
        </p:nvPicPr>
        <p:blipFill>
          <a:blip r:embed="rId4"/>
          <a:srcRect b="42269"/>
          <a:stretch>
            <a:fillRect/>
          </a:stretch>
        </p:blipFill>
        <p:spPr>
          <a:xfrm>
            <a:off x="5348030" y="3267613"/>
            <a:ext cx="6299974" cy="2424666"/>
          </a:xfrm>
          <a:prstGeom prst="roundRect">
            <a:avLst>
              <a:gd name="adj" fmla="val 1785"/>
            </a:avLst>
          </a:prstGeom>
        </p:spPr>
      </p:pic>
      <p:sp>
        <p:nvSpPr>
          <p:cNvPr id="13" name="Rounded Rectangle 12">
            <a:extLst>
              <a:ext uri="{FF2B5EF4-FFF2-40B4-BE49-F238E27FC236}">
                <a16:creationId xmlns:a16="http://schemas.microsoft.com/office/drawing/2014/main" id="{8E58C94D-00B2-0557-F986-A784AA6CFF46}"/>
              </a:ext>
            </a:extLst>
          </p:cNvPr>
          <p:cNvSpPr/>
          <p:nvPr/>
        </p:nvSpPr>
        <p:spPr>
          <a:xfrm>
            <a:off x="10703248" y="1124205"/>
            <a:ext cx="848285" cy="304799"/>
          </a:xfrm>
          <a:prstGeom prst="roundRect">
            <a:avLst/>
          </a:prstGeom>
          <a:noFill/>
          <a:ln w="34925">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45DF137A-D241-8B86-091D-B5AC4475BFF6}"/>
              </a:ext>
            </a:extLst>
          </p:cNvPr>
          <p:cNvSpPr/>
          <p:nvPr/>
        </p:nvSpPr>
        <p:spPr>
          <a:xfrm>
            <a:off x="10425456" y="3855830"/>
            <a:ext cx="1126077" cy="415228"/>
          </a:xfrm>
          <a:prstGeom prst="roundRect">
            <a:avLst/>
          </a:prstGeom>
          <a:noFill/>
          <a:ln w="34925">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92799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570CEA99-D606-29A4-AFB1-AA95C9D82E2D}"/>
            </a:ext>
          </a:extLst>
        </p:cNvPr>
        <p:cNvGrpSpPr/>
        <p:nvPr/>
      </p:nvGrpSpPr>
      <p:grpSpPr>
        <a:xfrm>
          <a:off x="0" y="0"/>
          <a:ext cx="0" cy="0"/>
          <a:chOff x="0" y="0"/>
          <a:chExt cx="0" cy="0"/>
        </a:xfrm>
      </p:grpSpPr>
      <p:sp>
        <p:nvSpPr>
          <p:cNvPr id="22" name="Oval 21">
            <a:extLst>
              <a:ext uri="{FF2B5EF4-FFF2-40B4-BE49-F238E27FC236}">
                <a16:creationId xmlns:a16="http://schemas.microsoft.com/office/drawing/2014/main" id="{067B9DA6-7934-E28D-36AD-A1961F833EE4}"/>
              </a:ext>
            </a:extLst>
          </p:cNvPr>
          <p:cNvSpPr/>
          <p:nvPr/>
        </p:nvSpPr>
        <p:spPr>
          <a:xfrm>
            <a:off x="8845920" y="1805172"/>
            <a:ext cx="452350" cy="45235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1B222304-AED1-9346-CF92-2DD2E3D1363C}"/>
              </a:ext>
            </a:extLst>
          </p:cNvPr>
          <p:cNvGrpSpPr/>
          <p:nvPr/>
        </p:nvGrpSpPr>
        <p:grpSpPr>
          <a:xfrm>
            <a:off x="9072095" y="-588630"/>
            <a:ext cx="4584268" cy="3713484"/>
            <a:chOff x="9072095" y="-588630"/>
            <a:chExt cx="4584268" cy="3713484"/>
          </a:xfrm>
        </p:grpSpPr>
        <p:sp>
          <p:nvSpPr>
            <p:cNvPr id="23" name="Oval 22">
              <a:extLst>
                <a:ext uri="{FF2B5EF4-FFF2-40B4-BE49-F238E27FC236}">
                  <a16:creationId xmlns:a16="http://schemas.microsoft.com/office/drawing/2014/main" id="{5CBA01E9-8281-10E0-84FD-52C30DEB6463}"/>
                </a:ext>
              </a:extLst>
            </p:cNvPr>
            <p:cNvSpPr/>
            <p:nvPr/>
          </p:nvSpPr>
          <p:spPr>
            <a:xfrm>
              <a:off x="10493083" y="-588630"/>
              <a:ext cx="2781434" cy="2781434"/>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4FA0E3CE-14B8-6E6F-4B8B-4FB7F24553A0}"/>
                </a:ext>
              </a:extLst>
            </p:cNvPr>
            <p:cNvSpPr/>
            <p:nvPr/>
          </p:nvSpPr>
          <p:spPr>
            <a:xfrm>
              <a:off x="10088660" y="1997448"/>
              <a:ext cx="520148" cy="52014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3BA3D68C-EE82-2B13-4DAF-2608F700F65B}"/>
                </a:ext>
              </a:extLst>
            </p:cNvPr>
            <p:cNvSpPr/>
            <p:nvPr/>
          </p:nvSpPr>
          <p:spPr>
            <a:xfrm>
              <a:off x="10880404" y="624998"/>
              <a:ext cx="523548" cy="523548"/>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DFBD724B-84A6-7EDA-4798-8F506FF07F69}"/>
                </a:ext>
              </a:extLst>
            </p:cNvPr>
            <p:cNvSpPr/>
            <p:nvPr/>
          </p:nvSpPr>
          <p:spPr>
            <a:xfrm>
              <a:off x="9072095" y="204793"/>
              <a:ext cx="1105838" cy="1105838"/>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EE3FEEAD-A382-C4F0-11B6-1A90852263C2}"/>
                </a:ext>
              </a:extLst>
            </p:cNvPr>
            <p:cNvSpPr/>
            <p:nvPr/>
          </p:nvSpPr>
          <p:spPr>
            <a:xfrm>
              <a:off x="11333596" y="802087"/>
              <a:ext cx="2322767" cy="2322767"/>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CAA26038-0A3F-889E-1F14-31A354A20A42}"/>
              </a:ext>
            </a:extLst>
          </p:cNvPr>
          <p:cNvSpPr txBox="1"/>
          <p:nvPr/>
        </p:nvSpPr>
        <p:spPr>
          <a:xfrm>
            <a:off x="11198087" y="-265043"/>
            <a:ext cx="231154" cy="369332"/>
          </a:xfrm>
          <a:prstGeom prst="rect">
            <a:avLst/>
          </a:prstGeom>
          <a:noFill/>
        </p:spPr>
        <p:txBody>
          <a:bodyPr wrap="none" rtlCol="0">
            <a:spAutoFit/>
          </a:bodyPr>
          <a:lstStyle/>
          <a:p>
            <a:r>
              <a:rPr lang="en-US"/>
              <a:t> </a:t>
            </a:r>
          </a:p>
        </p:txBody>
      </p:sp>
      <p:grpSp>
        <p:nvGrpSpPr>
          <p:cNvPr id="19" name="Group 18">
            <a:extLst>
              <a:ext uri="{FF2B5EF4-FFF2-40B4-BE49-F238E27FC236}">
                <a16:creationId xmlns:a16="http://schemas.microsoft.com/office/drawing/2014/main" id="{6E513FFF-3429-E0B4-2D20-5AD4933A8A84}"/>
              </a:ext>
            </a:extLst>
          </p:cNvPr>
          <p:cNvGrpSpPr/>
          <p:nvPr/>
        </p:nvGrpSpPr>
        <p:grpSpPr>
          <a:xfrm>
            <a:off x="-1426840" y="4240940"/>
            <a:ext cx="4261742" cy="4430908"/>
            <a:chOff x="-1176401" y="4577184"/>
            <a:chExt cx="4261742" cy="4430908"/>
          </a:xfrm>
        </p:grpSpPr>
        <p:sp>
          <p:nvSpPr>
            <p:cNvPr id="16" name="Oval 15">
              <a:extLst>
                <a:ext uri="{FF2B5EF4-FFF2-40B4-BE49-F238E27FC236}">
                  <a16:creationId xmlns:a16="http://schemas.microsoft.com/office/drawing/2014/main" id="{10D7AD9B-BD64-484F-A88B-53B68E3F8F12}"/>
                </a:ext>
              </a:extLst>
            </p:cNvPr>
            <p:cNvSpPr/>
            <p:nvPr/>
          </p:nvSpPr>
          <p:spPr>
            <a:xfrm>
              <a:off x="-630301" y="5292450"/>
              <a:ext cx="3715642" cy="3715642"/>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7E6311FF-F508-EC95-F707-DD6EA8A0D9CF}"/>
                </a:ext>
              </a:extLst>
            </p:cNvPr>
            <p:cNvSpPr/>
            <p:nvPr/>
          </p:nvSpPr>
          <p:spPr>
            <a:xfrm>
              <a:off x="-1176401" y="4577184"/>
              <a:ext cx="2768972" cy="2768972"/>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85011975-97A7-4465-52BD-398388DB65A5}"/>
                </a:ext>
              </a:extLst>
            </p:cNvPr>
            <p:cNvSpPr/>
            <p:nvPr/>
          </p:nvSpPr>
          <p:spPr>
            <a:xfrm>
              <a:off x="2222872" y="5719104"/>
              <a:ext cx="485131" cy="485131"/>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9" name="Picture 28">
            <a:hlinkClick r:id="rId3" action="ppaction://hlinksldjump"/>
            <a:extLst>
              <a:ext uri="{FF2B5EF4-FFF2-40B4-BE49-F238E27FC236}">
                <a16:creationId xmlns:a16="http://schemas.microsoft.com/office/drawing/2014/main" id="{E15A505E-05EA-6F70-EABD-49916028B6F8}"/>
              </a:ext>
            </a:extLst>
          </p:cNvPr>
          <p:cNvPicPr>
            <a:picLocks noChangeAspect="1"/>
          </p:cNvPicPr>
          <p:nvPr/>
        </p:nvPicPr>
        <p:blipFill>
          <a:blip r:embed="rId4"/>
          <a:srcRect/>
          <a:stretch/>
        </p:blipFill>
        <p:spPr>
          <a:xfrm>
            <a:off x="11379367" y="6073292"/>
            <a:ext cx="561387" cy="561387"/>
          </a:xfrm>
          <a:prstGeom prst="rect">
            <a:avLst/>
          </a:prstGeom>
        </p:spPr>
      </p:pic>
      <p:sp>
        <p:nvSpPr>
          <p:cNvPr id="2" name="TextBox 1">
            <a:extLst>
              <a:ext uri="{FF2B5EF4-FFF2-40B4-BE49-F238E27FC236}">
                <a16:creationId xmlns:a16="http://schemas.microsoft.com/office/drawing/2014/main" id="{C49626E9-9714-F9D4-D065-9AF68D48FE5D}"/>
              </a:ext>
            </a:extLst>
          </p:cNvPr>
          <p:cNvSpPr txBox="1"/>
          <p:nvPr/>
        </p:nvSpPr>
        <p:spPr>
          <a:xfrm>
            <a:off x="534091" y="2318631"/>
            <a:ext cx="5231709" cy="276999"/>
          </a:xfrm>
          <a:prstGeom prst="rect">
            <a:avLst/>
          </a:prstGeom>
          <a:noFill/>
        </p:spPr>
        <p:txBody>
          <a:bodyPr wrap="square" rtlCol="0">
            <a:spAutoFit/>
          </a:bodyPr>
          <a:lstStyle/>
          <a:p>
            <a:r>
              <a:rPr lang="en-US" sz="1200" spc="300">
                <a:solidFill>
                  <a:schemeClr val="accent6"/>
                </a:solidFill>
                <a:latin typeface="Apercu" panose="02000506040000020004" pitchFamily="2" charset="77"/>
              </a:rPr>
              <a:t>PRODUCT WALKTHROUGH</a:t>
            </a:r>
          </a:p>
        </p:txBody>
      </p:sp>
      <p:sp>
        <p:nvSpPr>
          <p:cNvPr id="3" name="TextBox 2">
            <a:extLst>
              <a:ext uri="{FF2B5EF4-FFF2-40B4-BE49-F238E27FC236}">
                <a16:creationId xmlns:a16="http://schemas.microsoft.com/office/drawing/2014/main" id="{067D72E9-FEE2-DC60-C8DB-C833ECF1AA90}"/>
              </a:ext>
            </a:extLst>
          </p:cNvPr>
          <p:cNvSpPr txBox="1"/>
          <p:nvPr/>
        </p:nvSpPr>
        <p:spPr>
          <a:xfrm>
            <a:off x="534091" y="2589652"/>
            <a:ext cx="9554569" cy="1754326"/>
          </a:xfrm>
          <a:prstGeom prst="rect">
            <a:avLst/>
          </a:prstGeom>
          <a:noFill/>
        </p:spPr>
        <p:txBody>
          <a:bodyPr wrap="square" rtlCol="0">
            <a:spAutoFit/>
          </a:bodyPr>
          <a:lstStyle/>
          <a:p>
            <a:r>
              <a:rPr lang="en-US" sz="5400" spc="300">
                <a:solidFill>
                  <a:schemeClr val="bg1"/>
                </a:solidFill>
                <a:latin typeface="Apercu Medium" panose="02000506040000020004" pitchFamily="2" charset="77"/>
              </a:rPr>
              <a:t>MONITORING &amp; MANAGEMENT</a:t>
            </a:r>
          </a:p>
        </p:txBody>
      </p:sp>
    </p:spTree>
    <p:extLst>
      <p:ext uri="{BB962C8B-B14F-4D97-AF65-F5344CB8AC3E}">
        <p14:creationId xmlns:p14="http://schemas.microsoft.com/office/powerpoint/2010/main" val="39003941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9F144E-C2A9-DB01-BA11-2AE2F941ADDE}"/>
            </a:ext>
          </a:extLst>
        </p:cNvPr>
        <p:cNvGrpSpPr/>
        <p:nvPr/>
      </p:nvGrpSpPr>
      <p:grpSpPr>
        <a:xfrm>
          <a:off x="0" y="0"/>
          <a:ext cx="0" cy="0"/>
          <a:chOff x="0" y="0"/>
          <a:chExt cx="0" cy="0"/>
        </a:xfrm>
      </p:grpSpPr>
      <p:sp>
        <p:nvSpPr>
          <p:cNvPr id="27" name="TextBox 26">
            <a:extLst>
              <a:ext uri="{FF2B5EF4-FFF2-40B4-BE49-F238E27FC236}">
                <a16:creationId xmlns:a16="http://schemas.microsoft.com/office/drawing/2014/main" id="{60BA8FB1-3DBA-D4B4-11A8-C8E8FEDA4AB1}"/>
              </a:ext>
            </a:extLst>
          </p:cNvPr>
          <p:cNvSpPr txBox="1"/>
          <p:nvPr/>
        </p:nvSpPr>
        <p:spPr>
          <a:xfrm>
            <a:off x="537985" y="1832667"/>
            <a:ext cx="4578025"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Broadcast Summary</a:t>
            </a:r>
            <a:endParaRPr lang="en-US" sz="3200">
              <a:solidFill>
                <a:srgbClr val="38246D"/>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140C50F6-2719-5CFD-FD24-E59C79D99E21}"/>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77C5C0FE-AF6A-6403-03FC-2EA64EF482D0}"/>
              </a:ext>
            </a:extLst>
          </p:cNvPr>
          <p:cNvSpPr txBox="1"/>
          <p:nvPr/>
        </p:nvSpPr>
        <p:spPr>
          <a:xfrm>
            <a:off x="537985" y="1555668"/>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MONITORING &amp; MANAGEMENT</a:t>
            </a:r>
          </a:p>
        </p:txBody>
      </p:sp>
      <p:sp>
        <p:nvSpPr>
          <p:cNvPr id="7" name="TextBox 6">
            <a:extLst>
              <a:ext uri="{FF2B5EF4-FFF2-40B4-BE49-F238E27FC236}">
                <a16:creationId xmlns:a16="http://schemas.microsoft.com/office/drawing/2014/main" id="{71D76D72-30FE-7254-AFFA-1EA8EE070FF3}"/>
              </a:ext>
            </a:extLst>
          </p:cNvPr>
          <p:cNvSpPr txBox="1"/>
          <p:nvPr/>
        </p:nvSpPr>
        <p:spPr>
          <a:xfrm>
            <a:off x="574269" y="2694441"/>
            <a:ext cx="4020880" cy="2308324"/>
          </a:xfrm>
          <a:prstGeom prst="rect">
            <a:avLst/>
          </a:prstGeom>
          <a:noFill/>
        </p:spPr>
        <p:txBody>
          <a:bodyPr wrap="square" rtlCol="0">
            <a:spAutoFit/>
          </a:bodyPr>
          <a:lstStyle/>
          <a:p>
            <a:pPr fontAlgn="base"/>
            <a:r>
              <a:rPr lang="en-US" sz="1600">
                <a:solidFill>
                  <a:schemeClr val="tx1">
                    <a:lumMod val="75000"/>
                    <a:lumOff val="25000"/>
                  </a:schemeClr>
                </a:solidFill>
                <a:latin typeface="Apercu Light" panose="02000506030000020004" pitchFamily="2" charset="77"/>
              </a:rPr>
              <a:t>View real-time status of alert delivery and acknowledgment in Vivi Central: </a:t>
            </a:r>
          </a:p>
          <a:p>
            <a:pPr fontAlgn="base"/>
            <a:endParaRPr lang="en-US" sz="1600">
              <a:solidFill>
                <a:schemeClr val="tx1">
                  <a:lumMod val="75000"/>
                  <a:lumOff val="25000"/>
                </a:schemeClr>
              </a:solidFill>
              <a:latin typeface="Apercu Light" panose="02000506030000020004" pitchFamily="2" charset="77"/>
            </a:endParaRPr>
          </a:p>
          <a:p>
            <a:pPr marL="285750" indent="-285750" fontAlgn="base">
              <a:buFont typeface="Arial" panose="020B0604020202020204" pitchFamily="34" charset="0"/>
              <a:buChar char="•"/>
            </a:pPr>
            <a:r>
              <a:rPr lang="en-US" sz="1600">
                <a:solidFill>
                  <a:schemeClr val="tx1">
                    <a:lumMod val="75000"/>
                    <a:lumOff val="25000"/>
                  </a:schemeClr>
                </a:solidFill>
                <a:latin typeface="Apercu Light" panose="02000506030000020004" pitchFamily="2" charset="77"/>
              </a:rPr>
              <a:t>See per-user acknowledgment status with timestamps </a:t>
            </a:r>
          </a:p>
          <a:p>
            <a:pPr marL="285750" indent="-285750" fontAlgn="base">
              <a:buFont typeface="Arial" panose="020B0604020202020204" pitchFamily="34" charset="0"/>
              <a:buChar char="•"/>
            </a:pPr>
            <a:r>
              <a:rPr lang="en-US" sz="1600">
                <a:solidFill>
                  <a:schemeClr val="tx1">
                    <a:lumMod val="75000"/>
                    <a:lumOff val="25000"/>
                  </a:schemeClr>
                </a:solidFill>
                <a:latin typeface="Apercu Light" panose="02000506030000020004" pitchFamily="2" charset="77"/>
              </a:rPr>
              <a:t>Track which devices received the alert </a:t>
            </a:r>
          </a:p>
          <a:p>
            <a:pPr marL="285750" indent="-285750" fontAlgn="base">
              <a:buFont typeface="Arial" panose="020B0604020202020204" pitchFamily="34" charset="0"/>
              <a:buChar char="•"/>
            </a:pPr>
            <a:r>
              <a:rPr lang="en-US" sz="1600">
                <a:solidFill>
                  <a:schemeClr val="tx1">
                    <a:lumMod val="75000"/>
                    <a:lumOff val="25000"/>
                  </a:schemeClr>
                </a:solidFill>
                <a:latin typeface="Apercu Light" panose="02000506030000020004" pitchFamily="2" charset="77"/>
              </a:rPr>
              <a:t>Identify users who haven't acknowledged </a:t>
            </a:r>
          </a:p>
          <a:p>
            <a:pPr marL="285750" indent="-285750" fontAlgn="base">
              <a:buFont typeface="Arial" panose="020B0604020202020204" pitchFamily="34" charset="0"/>
              <a:buChar char="•"/>
            </a:pPr>
            <a:r>
              <a:rPr lang="en-US" sz="1600">
                <a:solidFill>
                  <a:schemeClr val="tx1">
                    <a:lumMod val="75000"/>
                    <a:lumOff val="25000"/>
                  </a:schemeClr>
                </a:solidFill>
                <a:latin typeface="Apercu Light" panose="02000506030000020004" pitchFamily="2" charset="77"/>
              </a:rPr>
              <a:t>View undelivered clients </a:t>
            </a:r>
          </a:p>
        </p:txBody>
      </p:sp>
      <p:pic>
        <p:nvPicPr>
          <p:cNvPr id="10" name="Picture 9">
            <a:extLst>
              <a:ext uri="{FF2B5EF4-FFF2-40B4-BE49-F238E27FC236}">
                <a16:creationId xmlns:a16="http://schemas.microsoft.com/office/drawing/2014/main" id="{D3476888-9D84-5972-5BF7-9EEA8D0AF7AE}"/>
              </a:ext>
            </a:extLst>
          </p:cNvPr>
          <p:cNvPicPr>
            <a:picLocks noChangeAspect="1"/>
          </p:cNvPicPr>
          <p:nvPr/>
        </p:nvPicPr>
        <p:blipFill>
          <a:blip r:embed="rId3"/>
          <a:srcRect t="207" b="31014"/>
          <a:stretch>
            <a:fillRect/>
          </a:stretch>
        </p:blipFill>
        <p:spPr>
          <a:xfrm>
            <a:off x="5116010" y="1172848"/>
            <a:ext cx="7511970" cy="4341317"/>
          </a:xfrm>
          <a:prstGeom prst="roundRect">
            <a:avLst>
              <a:gd name="adj" fmla="val 3010"/>
            </a:avLst>
          </a:prstGeom>
          <a:effectLst>
            <a:outerShdw blurRad="365768" dist="38100" dir="2700000" algn="tl" rotWithShape="0">
              <a:prstClr val="black">
                <a:alpha val="24877"/>
              </a:prstClr>
            </a:outerShdw>
          </a:effectLst>
        </p:spPr>
      </p:pic>
    </p:spTree>
    <p:extLst>
      <p:ext uri="{BB962C8B-B14F-4D97-AF65-F5344CB8AC3E}">
        <p14:creationId xmlns:p14="http://schemas.microsoft.com/office/powerpoint/2010/main" val="3491610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D2D030-A223-E846-577A-370D70FEB683}"/>
            </a:ext>
          </a:extLst>
        </p:cNvPr>
        <p:cNvGrpSpPr/>
        <p:nvPr/>
      </p:nvGrpSpPr>
      <p:grpSpPr>
        <a:xfrm>
          <a:off x="0" y="0"/>
          <a:ext cx="0" cy="0"/>
          <a:chOff x="0" y="0"/>
          <a:chExt cx="0" cy="0"/>
        </a:xfrm>
      </p:grpSpPr>
      <p:sp>
        <p:nvSpPr>
          <p:cNvPr id="27" name="TextBox 26">
            <a:extLst>
              <a:ext uri="{FF2B5EF4-FFF2-40B4-BE49-F238E27FC236}">
                <a16:creationId xmlns:a16="http://schemas.microsoft.com/office/drawing/2014/main" id="{D607B17D-83BE-1227-F8FB-E61BD48FB3A2}"/>
              </a:ext>
            </a:extLst>
          </p:cNvPr>
          <p:cNvSpPr txBox="1"/>
          <p:nvPr/>
        </p:nvSpPr>
        <p:spPr>
          <a:xfrm>
            <a:off x="537985" y="890720"/>
            <a:ext cx="5137970" cy="1077218"/>
          </a:xfrm>
          <a:prstGeom prst="rect">
            <a:avLst/>
          </a:prstGeom>
          <a:noFill/>
        </p:spPr>
        <p:txBody>
          <a:bodyPr wrap="square" rtlCol="0">
            <a:spAutoFit/>
          </a:bodyPr>
          <a:lstStyle/>
          <a:p>
            <a:r>
              <a:rPr lang="en-US" sz="3200">
                <a:solidFill>
                  <a:schemeClr val="accent2"/>
                </a:solidFill>
                <a:highlight>
                  <a:srgbClr val="FFFFFF"/>
                </a:highlight>
                <a:latin typeface="Apercu Medium" panose="02000506040000020004" pitchFamily="2" charset="77"/>
              </a:rPr>
              <a:t>Manual Acknowledgment Override </a:t>
            </a:r>
            <a:endParaRPr lang="en-US" sz="3200">
              <a:solidFill>
                <a:schemeClr val="accent2"/>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F58A6C81-61FF-F91B-3C6A-F69C55A3AECE}"/>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F85FBC35-4FD4-D910-FF3C-E233FFDD90E7}"/>
              </a:ext>
            </a:extLst>
          </p:cNvPr>
          <p:cNvSpPr txBox="1"/>
          <p:nvPr/>
        </p:nvSpPr>
        <p:spPr>
          <a:xfrm>
            <a:off x="537985" y="613721"/>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MONITORING &amp; MANAGEMENT</a:t>
            </a:r>
          </a:p>
        </p:txBody>
      </p:sp>
      <p:sp>
        <p:nvSpPr>
          <p:cNvPr id="7" name="TextBox 6">
            <a:extLst>
              <a:ext uri="{FF2B5EF4-FFF2-40B4-BE49-F238E27FC236}">
                <a16:creationId xmlns:a16="http://schemas.microsoft.com/office/drawing/2014/main" id="{D4BBAD7B-352D-35AC-E45D-027452728D6A}"/>
              </a:ext>
            </a:extLst>
          </p:cNvPr>
          <p:cNvSpPr txBox="1"/>
          <p:nvPr/>
        </p:nvSpPr>
        <p:spPr>
          <a:xfrm>
            <a:off x="574268" y="1967938"/>
            <a:ext cx="5521731" cy="830997"/>
          </a:xfrm>
          <a:prstGeom prst="rect">
            <a:avLst/>
          </a:prstGeom>
          <a:noFill/>
        </p:spPr>
        <p:txBody>
          <a:bodyPr wrap="square" rtlCol="0">
            <a:spAutoFit/>
          </a:bodyPr>
          <a:lstStyle/>
          <a:p>
            <a:pPr fontAlgn="base"/>
            <a:r>
              <a:rPr lang="en-US" sz="1600">
                <a:solidFill>
                  <a:schemeClr val="tx1">
                    <a:lumMod val="75000"/>
                    <a:lumOff val="25000"/>
                  </a:schemeClr>
                </a:solidFill>
                <a:latin typeface="Apercu Light" panose="02000506030000020004" pitchFamily="2" charset="77"/>
              </a:rPr>
              <a:t>Wardens and administrators can manually override acknowledgment status for staff without devices or in special circumstances. </a:t>
            </a:r>
            <a:endParaRPr lang="en-US" sz="1400">
              <a:solidFill>
                <a:schemeClr val="tx1">
                  <a:lumMod val="75000"/>
                  <a:lumOff val="25000"/>
                </a:schemeClr>
              </a:solidFill>
              <a:latin typeface="Apercu Light" panose="02000506030000020004" pitchFamily="2" charset="77"/>
            </a:endParaRPr>
          </a:p>
        </p:txBody>
      </p:sp>
      <p:sp>
        <p:nvSpPr>
          <p:cNvPr id="3" name="TextBox 2">
            <a:extLst>
              <a:ext uri="{FF2B5EF4-FFF2-40B4-BE49-F238E27FC236}">
                <a16:creationId xmlns:a16="http://schemas.microsoft.com/office/drawing/2014/main" id="{A9290A83-08CC-E7A2-3C19-FE51336E9EAA}"/>
              </a:ext>
            </a:extLst>
          </p:cNvPr>
          <p:cNvSpPr txBox="1"/>
          <p:nvPr/>
        </p:nvSpPr>
        <p:spPr>
          <a:xfrm>
            <a:off x="537985" y="3429000"/>
            <a:ext cx="4277083" cy="1077218"/>
          </a:xfrm>
          <a:prstGeom prst="rect">
            <a:avLst/>
          </a:prstGeom>
          <a:noFill/>
        </p:spPr>
        <p:txBody>
          <a:bodyPr wrap="square" rtlCol="0">
            <a:spAutoFit/>
          </a:bodyPr>
          <a:lstStyle/>
          <a:p>
            <a:r>
              <a:rPr lang="en-US" sz="3200">
                <a:solidFill>
                  <a:schemeClr val="accent2"/>
                </a:solidFill>
                <a:highlight>
                  <a:srgbClr val="FFFFFF"/>
                </a:highlight>
                <a:latin typeface="Apercu Medium" panose="02000506040000020004" pitchFamily="2" charset="77"/>
              </a:rPr>
              <a:t>Alert History and Audit Trail </a:t>
            </a:r>
            <a:endParaRPr lang="en-US" sz="3200">
              <a:solidFill>
                <a:schemeClr val="accent2"/>
              </a:solidFill>
              <a:latin typeface="Apercu Medium" panose="02000506040000020004" pitchFamily="2" charset="77"/>
            </a:endParaRPr>
          </a:p>
        </p:txBody>
      </p:sp>
      <p:sp>
        <p:nvSpPr>
          <p:cNvPr id="4" name="TextBox 3">
            <a:extLst>
              <a:ext uri="{FF2B5EF4-FFF2-40B4-BE49-F238E27FC236}">
                <a16:creationId xmlns:a16="http://schemas.microsoft.com/office/drawing/2014/main" id="{081BD25F-430A-4801-99D7-15B2B62DE147}"/>
              </a:ext>
            </a:extLst>
          </p:cNvPr>
          <p:cNvSpPr txBox="1"/>
          <p:nvPr/>
        </p:nvSpPr>
        <p:spPr>
          <a:xfrm>
            <a:off x="574268" y="4506218"/>
            <a:ext cx="5521731" cy="1815882"/>
          </a:xfrm>
          <a:prstGeom prst="rect">
            <a:avLst/>
          </a:prstGeom>
          <a:noFill/>
        </p:spPr>
        <p:txBody>
          <a:bodyPr wrap="square" rtlCol="0">
            <a:spAutoFit/>
          </a:bodyPr>
          <a:lstStyle/>
          <a:p>
            <a:pPr fontAlgn="base"/>
            <a:r>
              <a:rPr lang="en-US" sz="1600">
                <a:solidFill>
                  <a:schemeClr val="tx1">
                    <a:lumMod val="75000"/>
                    <a:lumOff val="25000"/>
                  </a:schemeClr>
                </a:solidFill>
                <a:latin typeface="Apercu Light" panose="02000506030000020004" pitchFamily="2" charset="77"/>
              </a:rPr>
              <a:t>Individual device alert history is tracked across all clients: </a:t>
            </a:r>
          </a:p>
          <a:p>
            <a:pPr fontAlgn="base"/>
            <a:endParaRPr lang="en-US" sz="1600">
              <a:solidFill>
                <a:schemeClr val="tx1">
                  <a:lumMod val="75000"/>
                  <a:lumOff val="25000"/>
                </a:schemeClr>
              </a:solidFill>
              <a:latin typeface="Apercu Light" panose="02000506030000020004" pitchFamily="2" charset="77"/>
            </a:endParaRPr>
          </a:p>
          <a:p>
            <a:pPr marL="285750" indent="-285750" fontAlgn="base">
              <a:buFont typeface="Arial" panose="020B0604020202020204" pitchFamily="34" charset="0"/>
              <a:buChar char="•"/>
            </a:pPr>
            <a:r>
              <a:rPr lang="en-US" sz="1600">
                <a:solidFill>
                  <a:schemeClr val="tx1">
                    <a:lumMod val="75000"/>
                    <a:lumOff val="25000"/>
                  </a:schemeClr>
                </a:solidFill>
                <a:latin typeface="Apercu Light" panose="02000506030000020004" pitchFamily="2" charset="77"/>
              </a:rPr>
              <a:t>View complete history of all alerts received by each device </a:t>
            </a:r>
          </a:p>
          <a:p>
            <a:pPr marL="285750" indent="-285750" fontAlgn="base">
              <a:buFont typeface="Arial" panose="020B0604020202020204" pitchFamily="34" charset="0"/>
              <a:buChar char="•"/>
            </a:pPr>
            <a:r>
              <a:rPr lang="en-US" sz="1600">
                <a:solidFill>
                  <a:schemeClr val="tx1">
                    <a:lumMod val="75000"/>
                    <a:lumOff val="25000"/>
                  </a:schemeClr>
                </a:solidFill>
                <a:latin typeface="Apercu Light" panose="02000506030000020004" pitchFamily="2" charset="77"/>
              </a:rPr>
              <a:t>Track acknowledgment timestamps for compliance </a:t>
            </a:r>
          </a:p>
          <a:p>
            <a:pPr marL="285750" indent="-285750" fontAlgn="base">
              <a:buFont typeface="Arial" panose="020B0604020202020204" pitchFamily="34" charset="0"/>
              <a:buChar char="•"/>
            </a:pPr>
            <a:r>
              <a:rPr lang="en-US" sz="1600">
                <a:solidFill>
                  <a:schemeClr val="tx1">
                    <a:lumMod val="75000"/>
                    <a:lumOff val="25000"/>
                  </a:schemeClr>
                </a:solidFill>
                <a:latin typeface="Apercu Light" panose="02000506030000020004" pitchFamily="2" charset="77"/>
              </a:rPr>
              <a:t>Export to CSV for post-incident reporting and compliance documentation </a:t>
            </a:r>
          </a:p>
        </p:txBody>
      </p:sp>
      <p:pic>
        <p:nvPicPr>
          <p:cNvPr id="6" name="Picture 5">
            <a:extLst>
              <a:ext uri="{FF2B5EF4-FFF2-40B4-BE49-F238E27FC236}">
                <a16:creationId xmlns:a16="http://schemas.microsoft.com/office/drawing/2014/main" id="{7892F62D-0637-6D47-ABF0-F26C65E9DEF3}"/>
              </a:ext>
            </a:extLst>
          </p:cNvPr>
          <p:cNvPicPr>
            <a:picLocks noChangeAspect="1"/>
          </p:cNvPicPr>
          <p:nvPr/>
        </p:nvPicPr>
        <p:blipFill>
          <a:blip r:embed="rId3"/>
          <a:srcRect t="242" b="242"/>
          <a:stretch/>
        </p:blipFill>
        <p:spPr>
          <a:xfrm>
            <a:off x="6192086" y="1183239"/>
            <a:ext cx="5636472" cy="4491521"/>
          </a:xfrm>
          <a:prstGeom prst="roundRect">
            <a:avLst>
              <a:gd name="adj" fmla="val 1726"/>
            </a:avLst>
          </a:prstGeom>
          <a:effectLst>
            <a:outerShdw blurRad="365768" dist="38100" dir="2700000" algn="tl" rotWithShape="0">
              <a:prstClr val="black">
                <a:alpha val="24877"/>
              </a:prstClr>
            </a:outerShdw>
          </a:effectLst>
        </p:spPr>
      </p:pic>
    </p:spTree>
    <p:extLst>
      <p:ext uri="{BB962C8B-B14F-4D97-AF65-F5344CB8AC3E}">
        <p14:creationId xmlns:p14="http://schemas.microsoft.com/office/powerpoint/2010/main" val="4447517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EC7C2-9A28-1AE7-9A53-D48C7C24A5BE}"/>
            </a:ext>
          </a:extLst>
        </p:cNvPr>
        <p:cNvGrpSpPr/>
        <p:nvPr/>
      </p:nvGrpSpPr>
      <p:grpSpPr>
        <a:xfrm>
          <a:off x="0" y="0"/>
          <a:ext cx="0" cy="0"/>
          <a:chOff x="0" y="0"/>
          <a:chExt cx="0" cy="0"/>
        </a:xfrm>
      </p:grpSpPr>
      <p:sp>
        <p:nvSpPr>
          <p:cNvPr id="27" name="TextBox 26">
            <a:extLst>
              <a:ext uri="{FF2B5EF4-FFF2-40B4-BE49-F238E27FC236}">
                <a16:creationId xmlns:a16="http://schemas.microsoft.com/office/drawing/2014/main" id="{BEC341BC-3BD4-1928-5326-0AD0F7464C48}"/>
              </a:ext>
            </a:extLst>
          </p:cNvPr>
          <p:cNvSpPr txBox="1"/>
          <p:nvPr/>
        </p:nvSpPr>
        <p:spPr>
          <a:xfrm>
            <a:off x="537985" y="2673221"/>
            <a:ext cx="5137970" cy="584775"/>
          </a:xfrm>
          <a:prstGeom prst="rect">
            <a:avLst/>
          </a:prstGeom>
          <a:noFill/>
        </p:spPr>
        <p:txBody>
          <a:bodyPr wrap="square" rtlCol="0">
            <a:spAutoFit/>
          </a:bodyPr>
          <a:lstStyle/>
          <a:p>
            <a:r>
              <a:rPr lang="en-US" sz="3200">
                <a:solidFill>
                  <a:schemeClr val="accent2"/>
                </a:solidFill>
                <a:highlight>
                  <a:srgbClr val="FFFFFF"/>
                </a:highlight>
                <a:latin typeface="Apercu Medium" panose="02000506040000020004" pitchFamily="2" charset="77"/>
              </a:rPr>
              <a:t>Warden Notifications</a:t>
            </a:r>
            <a:endParaRPr lang="en-US" sz="3200">
              <a:solidFill>
                <a:schemeClr val="accent2"/>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EC811D2C-12E4-30C7-F590-912EC67D0F4D}"/>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3A9416AA-EE76-65FB-48FA-D64BBD252566}"/>
              </a:ext>
            </a:extLst>
          </p:cNvPr>
          <p:cNvSpPr txBox="1"/>
          <p:nvPr/>
        </p:nvSpPr>
        <p:spPr>
          <a:xfrm>
            <a:off x="537985" y="2396222"/>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MONITORING &amp; MANAGEMENT</a:t>
            </a:r>
          </a:p>
        </p:txBody>
      </p:sp>
      <p:sp>
        <p:nvSpPr>
          <p:cNvPr id="7" name="TextBox 6">
            <a:extLst>
              <a:ext uri="{FF2B5EF4-FFF2-40B4-BE49-F238E27FC236}">
                <a16:creationId xmlns:a16="http://schemas.microsoft.com/office/drawing/2014/main" id="{3D7E7339-BAA4-272F-4A1E-267A7D3596FB}"/>
              </a:ext>
            </a:extLst>
          </p:cNvPr>
          <p:cNvSpPr txBox="1"/>
          <p:nvPr/>
        </p:nvSpPr>
        <p:spPr>
          <a:xfrm>
            <a:off x="574269" y="3357585"/>
            <a:ext cx="4067180" cy="1077218"/>
          </a:xfrm>
          <a:prstGeom prst="rect">
            <a:avLst/>
          </a:prstGeom>
          <a:noFill/>
        </p:spPr>
        <p:txBody>
          <a:bodyPr wrap="square" rtlCol="0">
            <a:spAutoFit/>
          </a:bodyPr>
          <a:lstStyle/>
          <a:p>
            <a:pPr fontAlgn="base"/>
            <a:r>
              <a:rPr lang="en-US" sz="1600">
                <a:latin typeface="Apercu Light" panose="02000506030000020004" pitchFamily="2" charset="77"/>
              </a:rPr>
              <a:t>Designated wardens receive email and SMS notifications when emergencies are triggered or cancelled, including the exact location and who initiated the alert. </a:t>
            </a:r>
            <a:endParaRPr lang="en-US" sz="1600">
              <a:solidFill>
                <a:schemeClr val="tx1">
                  <a:lumMod val="75000"/>
                  <a:lumOff val="25000"/>
                </a:schemeClr>
              </a:solidFill>
              <a:latin typeface="Apercu Light" panose="02000506030000020004" pitchFamily="2" charset="77"/>
            </a:endParaRPr>
          </a:p>
        </p:txBody>
      </p:sp>
      <p:pic>
        <p:nvPicPr>
          <p:cNvPr id="6" name="Picture 5">
            <a:extLst>
              <a:ext uri="{FF2B5EF4-FFF2-40B4-BE49-F238E27FC236}">
                <a16:creationId xmlns:a16="http://schemas.microsoft.com/office/drawing/2014/main" id="{8099D5C8-7203-2E9B-C2E3-79D26A78DB66}"/>
              </a:ext>
            </a:extLst>
          </p:cNvPr>
          <p:cNvPicPr>
            <a:picLocks noChangeAspect="1"/>
          </p:cNvPicPr>
          <p:nvPr/>
        </p:nvPicPr>
        <p:blipFill>
          <a:blip r:embed="rId3"/>
          <a:srcRect t="231" b="24662"/>
          <a:stretch>
            <a:fillRect/>
          </a:stretch>
        </p:blipFill>
        <p:spPr>
          <a:xfrm>
            <a:off x="5243332" y="1172848"/>
            <a:ext cx="7511970" cy="4341317"/>
          </a:xfrm>
          <a:prstGeom prst="roundRect">
            <a:avLst>
              <a:gd name="adj" fmla="val 3010"/>
            </a:avLst>
          </a:prstGeom>
          <a:effectLst>
            <a:outerShdw blurRad="365768" dist="38100" dir="2700000" algn="tl" rotWithShape="0">
              <a:prstClr val="black">
                <a:alpha val="24877"/>
              </a:prstClr>
            </a:outerShdw>
          </a:effectLst>
        </p:spPr>
      </p:pic>
    </p:spTree>
    <p:extLst>
      <p:ext uri="{BB962C8B-B14F-4D97-AF65-F5344CB8AC3E}">
        <p14:creationId xmlns:p14="http://schemas.microsoft.com/office/powerpoint/2010/main" val="15208538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a:extLst>
            <a:ext uri="{FF2B5EF4-FFF2-40B4-BE49-F238E27FC236}">
              <a16:creationId xmlns:a16="http://schemas.microsoft.com/office/drawing/2014/main" id="{EB282AA7-FBE7-8D9C-C0FD-C1B08FAB159D}"/>
            </a:ext>
          </a:extLst>
        </p:cNvPr>
        <p:cNvGrpSpPr/>
        <p:nvPr/>
      </p:nvGrpSpPr>
      <p:grpSpPr>
        <a:xfrm>
          <a:off x="0" y="0"/>
          <a:ext cx="0" cy="0"/>
          <a:chOff x="0" y="0"/>
          <a:chExt cx="0" cy="0"/>
        </a:xfrm>
      </p:grpSpPr>
      <p:sp>
        <p:nvSpPr>
          <p:cNvPr id="22" name="Oval 21">
            <a:extLst>
              <a:ext uri="{FF2B5EF4-FFF2-40B4-BE49-F238E27FC236}">
                <a16:creationId xmlns:a16="http://schemas.microsoft.com/office/drawing/2014/main" id="{078695B3-F5AE-44DF-6B85-2E73E8DA9F07}"/>
              </a:ext>
            </a:extLst>
          </p:cNvPr>
          <p:cNvSpPr/>
          <p:nvPr/>
        </p:nvSpPr>
        <p:spPr>
          <a:xfrm>
            <a:off x="8845920" y="1805172"/>
            <a:ext cx="452350" cy="452350"/>
          </a:xfrm>
          <a:prstGeom prst="ellipse">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A4C11F20-5029-23B0-3225-1CC92C56682D}"/>
              </a:ext>
            </a:extLst>
          </p:cNvPr>
          <p:cNvGrpSpPr/>
          <p:nvPr/>
        </p:nvGrpSpPr>
        <p:grpSpPr>
          <a:xfrm>
            <a:off x="9072095" y="-588630"/>
            <a:ext cx="4584268" cy="3713484"/>
            <a:chOff x="9072095" y="-588630"/>
            <a:chExt cx="4584268" cy="3713484"/>
          </a:xfrm>
        </p:grpSpPr>
        <p:sp>
          <p:nvSpPr>
            <p:cNvPr id="23" name="Oval 22">
              <a:extLst>
                <a:ext uri="{FF2B5EF4-FFF2-40B4-BE49-F238E27FC236}">
                  <a16:creationId xmlns:a16="http://schemas.microsoft.com/office/drawing/2014/main" id="{CE1841AC-1F72-EA78-875C-1427A16960C1}"/>
                </a:ext>
              </a:extLst>
            </p:cNvPr>
            <p:cNvSpPr/>
            <p:nvPr/>
          </p:nvSpPr>
          <p:spPr>
            <a:xfrm>
              <a:off x="10493083" y="-588630"/>
              <a:ext cx="2781434" cy="2781434"/>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8108A0BB-2C70-0247-ED0B-2F872B0574C3}"/>
                </a:ext>
              </a:extLst>
            </p:cNvPr>
            <p:cNvSpPr/>
            <p:nvPr/>
          </p:nvSpPr>
          <p:spPr>
            <a:xfrm>
              <a:off x="10088660" y="1997448"/>
              <a:ext cx="520148" cy="52014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53DE9852-9CEF-9B74-7EAF-18F8D466ABD6}"/>
                </a:ext>
              </a:extLst>
            </p:cNvPr>
            <p:cNvSpPr/>
            <p:nvPr/>
          </p:nvSpPr>
          <p:spPr>
            <a:xfrm>
              <a:off x="10880404" y="624998"/>
              <a:ext cx="523548" cy="523548"/>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59EA482B-90F5-6C81-2A4D-AAF6822F9E04}"/>
                </a:ext>
              </a:extLst>
            </p:cNvPr>
            <p:cNvSpPr/>
            <p:nvPr/>
          </p:nvSpPr>
          <p:spPr>
            <a:xfrm>
              <a:off x="9072095" y="204793"/>
              <a:ext cx="1105838" cy="1105838"/>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844B621F-AA9C-3114-536C-3C2D86CAB7E6}"/>
                </a:ext>
              </a:extLst>
            </p:cNvPr>
            <p:cNvSpPr/>
            <p:nvPr/>
          </p:nvSpPr>
          <p:spPr>
            <a:xfrm>
              <a:off x="11333596" y="802087"/>
              <a:ext cx="2322767" cy="2322767"/>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3A256C5B-3885-8E8B-9A18-6BF0320F51C0}"/>
              </a:ext>
            </a:extLst>
          </p:cNvPr>
          <p:cNvSpPr txBox="1"/>
          <p:nvPr/>
        </p:nvSpPr>
        <p:spPr>
          <a:xfrm>
            <a:off x="11198087" y="-265043"/>
            <a:ext cx="231154" cy="369332"/>
          </a:xfrm>
          <a:prstGeom prst="rect">
            <a:avLst/>
          </a:prstGeom>
          <a:noFill/>
        </p:spPr>
        <p:txBody>
          <a:bodyPr wrap="none" rtlCol="0">
            <a:spAutoFit/>
          </a:bodyPr>
          <a:lstStyle/>
          <a:p>
            <a:r>
              <a:rPr lang="en-US"/>
              <a:t> </a:t>
            </a:r>
          </a:p>
        </p:txBody>
      </p:sp>
      <p:grpSp>
        <p:nvGrpSpPr>
          <p:cNvPr id="19" name="Group 18">
            <a:extLst>
              <a:ext uri="{FF2B5EF4-FFF2-40B4-BE49-F238E27FC236}">
                <a16:creationId xmlns:a16="http://schemas.microsoft.com/office/drawing/2014/main" id="{6A0EA71B-18EB-736A-96AE-6EE71E8D2302}"/>
              </a:ext>
            </a:extLst>
          </p:cNvPr>
          <p:cNvGrpSpPr/>
          <p:nvPr/>
        </p:nvGrpSpPr>
        <p:grpSpPr>
          <a:xfrm>
            <a:off x="-1426840" y="4240940"/>
            <a:ext cx="4261742" cy="4430908"/>
            <a:chOff x="-1176401" y="4577184"/>
            <a:chExt cx="4261742" cy="4430908"/>
          </a:xfrm>
        </p:grpSpPr>
        <p:sp>
          <p:nvSpPr>
            <p:cNvPr id="16" name="Oval 15">
              <a:extLst>
                <a:ext uri="{FF2B5EF4-FFF2-40B4-BE49-F238E27FC236}">
                  <a16:creationId xmlns:a16="http://schemas.microsoft.com/office/drawing/2014/main" id="{47315C6A-EFB2-B653-49FA-1759A427CB94}"/>
                </a:ext>
              </a:extLst>
            </p:cNvPr>
            <p:cNvSpPr/>
            <p:nvPr/>
          </p:nvSpPr>
          <p:spPr>
            <a:xfrm>
              <a:off x="-630301" y="5292450"/>
              <a:ext cx="3715642" cy="3715642"/>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A0282D1-5B2D-17B0-126A-5982A0CFF4BB}"/>
                </a:ext>
              </a:extLst>
            </p:cNvPr>
            <p:cNvSpPr/>
            <p:nvPr/>
          </p:nvSpPr>
          <p:spPr>
            <a:xfrm>
              <a:off x="-1176401" y="4577184"/>
              <a:ext cx="2768972" cy="2768972"/>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AD0ED9A0-4F29-C7BE-CE3D-16529564386D}"/>
                </a:ext>
              </a:extLst>
            </p:cNvPr>
            <p:cNvSpPr/>
            <p:nvPr/>
          </p:nvSpPr>
          <p:spPr>
            <a:xfrm>
              <a:off x="2222872" y="5719104"/>
              <a:ext cx="485131" cy="485131"/>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9" name="Picture 28">
            <a:hlinkClick r:id="rId3" action="ppaction://hlinksldjump"/>
            <a:extLst>
              <a:ext uri="{FF2B5EF4-FFF2-40B4-BE49-F238E27FC236}">
                <a16:creationId xmlns:a16="http://schemas.microsoft.com/office/drawing/2014/main" id="{C07D5A89-E694-44C4-7CC2-314EF48D36F8}"/>
              </a:ext>
            </a:extLst>
          </p:cNvPr>
          <p:cNvPicPr>
            <a:picLocks noChangeAspect="1"/>
          </p:cNvPicPr>
          <p:nvPr/>
        </p:nvPicPr>
        <p:blipFill>
          <a:blip r:embed="rId4"/>
          <a:srcRect/>
          <a:stretch/>
        </p:blipFill>
        <p:spPr>
          <a:xfrm>
            <a:off x="11379367" y="6073292"/>
            <a:ext cx="561387" cy="561387"/>
          </a:xfrm>
          <a:prstGeom prst="rect">
            <a:avLst/>
          </a:prstGeom>
        </p:spPr>
      </p:pic>
      <p:sp>
        <p:nvSpPr>
          <p:cNvPr id="2" name="TextBox 1">
            <a:extLst>
              <a:ext uri="{FF2B5EF4-FFF2-40B4-BE49-F238E27FC236}">
                <a16:creationId xmlns:a16="http://schemas.microsoft.com/office/drawing/2014/main" id="{083A986B-64BE-995F-16EE-515880EA9947}"/>
              </a:ext>
            </a:extLst>
          </p:cNvPr>
          <p:cNvSpPr txBox="1"/>
          <p:nvPr/>
        </p:nvSpPr>
        <p:spPr>
          <a:xfrm>
            <a:off x="534091" y="2606672"/>
            <a:ext cx="5231709" cy="276999"/>
          </a:xfrm>
          <a:prstGeom prst="rect">
            <a:avLst/>
          </a:prstGeom>
          <a:noFill/>
        </p:spPr>
        <p:txBody>
          <a:bodyPr wrap="square" rtlCol="0">
            <a:spAutoFit/>
          </a:bodyPr>
          <a:lstStyle/>
          <a:p>
            <a:r>
              <a:rPr lang="en-US" sz="1200" spc="300">
                <a:solidFill>
                  <a:schemeClr val="accent1">
                    <a:lumMod val="20000"/>
                    <a:lumOff val="80000"/>
                  </a:schemeClr>
                </a:solidFill>
                <a:latin typeface="Apercu" panose="02000506040000020004" pitchFamily="2" charset="77"/>
              </a:rPr>
              <a:t>DEVICE ALERTS</a:t>
            </a:r>
          </a:p>
        </p:txBody>
      </p:sp>
      <p:sp>
        <p:nvSpPr>
          <p:cNvPr id="3" name="TextBox 2">
            <a:extLst>
              <a:ext uri="{FF2B5EF4-FFF2-40B4-BE49-F238E27FC236}">
                <a16:creationId xmlns:a16="http://schemas.microsoft.com/office/drawing/2014/main" id="{41F420E5-676A-9B8D-2800-83522976239A}"/>
              </a:ext>
            </a:extLst>
          </p:cNvPr>
          <p:cNvSpPr txBox="1"/>
          <p:nvPr/>
        </p:nvSpPr>
        <p:spPr>
          <a:xfrm>
            <a:off x="534091" y="2877693"/>
            <a:ext cx="8330509" cy="923330"/>
          </a:xfrm>
          <a:prstGeom prst="rect">
            <a:avLst/>
          </a:prstGeom>
          <a:noFill/>
        </p:spPr>
        <p:txBody>
          <a:bodyPr wrap="square" rtlCol="0">
            <a:spAutoFit/>
          </a:bodyPr>
          <a:lstStyle/>
          <a:p>
            <a:r>
              <a:rPr lang="en-US" sz="5400" spc="300">
                <a:solidFill>
                  <a:schemeClr val="bg1"/>
                </a:solidFill>
                <a:latin typeface="Apercu Medium" panose="02000506040000020004" pitchFamily="2" charset="77"/>
              </a:rPr>
              <a:t>SCENARIOS</a:t>
            </a:r>
          </a:p>
        </p:txBody>
      </p:sp>
    </p:spTree>
    <p:extLst>
      <p:ext uri="{BB962C8B-B14F-4D97-AF65-F5344CB8AC3E}">
        <p14:creationId xmlns:p14="http://schemas.microsoft.com/office/powerpoint/2010/main" val="38923400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53B5C-CB24-0757-51FC-6526958F3F64}"/>
            </a:ext>
          </a:extLst>
        </p:cNvPr>
        <p:cNvGrpSpPr/>
        <p:nvPr/>
      </p:nvGrpSpPr>
      <p:grpSpPr>
        <a:xfrm>
          <a:off x="0" y="0"/>
          <a:ext cx="0" cy="0"/>
          <a:chOff x="0" y="0"/>
          <a:chExt cx="0" cy="0"/>
        </a:xfrm>
      </p:grpSpPr>
      <p:sp>
        <p:nvSpPr>
          <p:cNvPr id="27" name="TextBox 26">
            <a:extLst>
              <a:ext uri="{FF2B5EF4-FFF2-40B4-BE49-F238E27FC236}">
                <a16:creationId xmlns:a16="http://schemas.microsoft.com/office/drawing/2014/main" id="{3BA7A217-B2FA-B724-7583-94B478FC0AE9}"/>
              </a:ext>
            </a:extLst>
          </p:cNvPr>
          <p:cNvSpPr txBox="1"/>
          <p:nvPr/>
        </p:nvSpPr>
        <p:spPr>
          <a:xfrm>
            <a:off x="537985" y="890720"/>
            <a:ext cx="5137970" cy="1077218"/>
          </a:xfrm>
          <a:prstGeom prst="rect">
            <a:avLst/>
          </a:prstGeom>
          <a:noFill/>
        </p:spPr>
        <p:txBody>
          <a:bodyPr wrap="square" rtlCol="0">
            <a:spAutoFit/>
          </a:bodyPr>
          <a:lstStyle/>
          <a:p>
            <a:r>
              <a:rPr lang="en-US" sz="3200">
                <a:solidFill>
                  <a:schemeClr val="accent2"/>
                </a:solidFill>
                <a:highlight>
                  <a:srgbClr val="FFFFFF"/>
                </a:highlight>
                <a:latin typeface="Apercu Medium" panose="02000506040000020004" pitchFamily="2" charset="77"/>
              </a:rPr>
              <a:t>Fire Alarm at Lincoln High School</a:t>
            </a:r>
            <a:endParaRPr lang="en-US" sz="3200">
              <a:solidFill>
                <a:schemeClr val="accent2"/>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7FA8C4DF-06D1-06F2-ED7E-72A27DFCBFFA}"/>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FEB1E28D-2459-DD0B-F376-BC66B26FBD18}"/>
              </a:ext>
            </a:extLst>
          </p:cNvPr>
          <p:cNvSpPr txBox="1"/>
          <p:nvPr/>
        </p:nvSpPr>
        <p:spPr>
          <a:xfrm>
            <a:off x="537985" y="613721"/>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SCENARIO 01</a:t>
            </a:r>
          </a:p>
        </p:txBody>
      </p:sp>
      <p:sp>
        <p:nvSpPr>
          <p:cNvPr id="7" name="TextBox 6">
            <a:extLst>
              <a:ext uri="{FF2B5EF4-FFF2-40B4-BE49-F238E27FC236}">
                <a16:creationId xmlns:a16="http://schemas.microsoft.com/office/drawing/2014/main" id="{C152C6A0-1219-2EF2-F358-DE54AE6581CC}"/>
              </a:ext>
            </a:extLst>
          </p:cNvPr>
          <p:cNvSpPr txBox="1"/>
          <p:nvPr/>
        </p:nvSpPr>
        <p:spPr>
          <a:xfrm>
            <a:off x="574268" y="2244937"/>
            <a:ext cx="5941779" cy="3046988"/>
          </a:xfrm>
          <a:prstGeom prst="rect">
            <a:avLst/>
          </a:prstGeom>
          <a:noFill/>
        </p:spPr>
        <p:txBody>
          <a:bodyPr wrap="square" rtlCol="0">
            <a:spAutoFit/>
          </a:bodyPr>
          <a:lstStyle/>
          <a:p>
            <a:r>
              <a:rPr lang="en-AU" sz="1600">
                <a:solidFill>
                  <a:schemeClr val="tx1">
                    <a:lumMod val="75000"/>
                    <a:lumOff val="25000"/>
                  </a:schemeClr>
                </a:solidFill>
                <a:latin typeface="Apercu Light" panose="02000506030000020004" pitchFamily="2" charset="77"/>
              </a:rPr>
              <a:t>A fire alarm sounds in the South Building. Assistant Principal Sarah triggers a targeted evacuation alert. Within seconds, all displays and staff devices show the full-screen message.</a:t>
            </a:r>
            <a:br>
              <a:rPr lang="en-AU" sz="1600">
                <a:solidFill>
                  <a:schemeClr val="tx1">
                    <a:lumMod val="75000"/>
                    <a:lumOff val="25000"/>
                  </a:schemeClr>
                </a:solidFill>
                <a:latin typeface="Apercu Light" panose="02000506030000020004" pitchFamily="2" charset="77"/>
              </a:rPr>
            </a:br>
            <a:endParaRPr lang="en-AU" sz="1600">
              <a:solidFill>
                <a:schemeClr val="tx1">
                  <a:lumMod val="75000"/>
                  <a:lumOff val="25000"/>
                </a:schemeClr>
              </a:solidFill>
              <a:latin typeface="Apercu Light" panose="02000506030000020004" pitchFamily="2" charset="77"/>
            </a:endParaRPr>
          </a:p>
          <a:p>
            <a:r>
              <a:rPr lang="en-AU" sz="1600">
                <a:solidFill>
                  <a:schemeClr val="tx1">
                    <a:lumMod val="75000"/>
                    <a:lumOff val="25000"/>
                  </a:schemeClr>
                </a:solidFill>
                <a:latin typeface="Apercu Light" panose="02000506030000020004" pitchFamily="2" charset="77"/>
              </a:rPr>
              <a:t>Principal Johnson sees the alert on his computer and begins evacuation. Counsellor Martinez, in a room without a display, receives the alert on her laptop and escorts a parent to safety.</a:t>
            </a:r>
            <a:br>
              <a:rPr lang="en-AU" sz="1600">
                <a:solidFill>
                  <a:schemeClr val="tx1">
                    <a:lumMod val="75000"/>
                    <a:lumOff val="25000"/>
                  </a:schemeClr>
                </a:solidFill>
                <a:latin typeface="Apercu Light" panose="02000506030000020004" pitchFamily="2" charset="77"/>
              </a:rPr>
            </a:br>
            <a:endParaRPr lang="en-AU" sz="1600">
              <a:solidFill>
                <a:schemeClr val="tx1">
                  <a:lumMod val="75000"/>
                  <a:lumOff val="25000"/>
                </a:schemeClr>
              </a:solidFill>
              <a:latin typeface="Apercu Light" panose="02000506030000020004" pitchFamily="2" charset="77"/>
            </a:endParaRPr>
          </a:p>
          <a:p>
            <a:r>
              <a:rPr lang="en-AU" sz="1600">
                <a:solidFill>
                  <a:schemeClr val="tx1">
                    <a:lumMod val="75000"/>
                    <a:lumOff val="25000"/>
                  </a:schemeClr>
                </a:solidFill>
                <a:latin typeface="Apercu Light" panose="02000506030000020004" pitchFamily="2" charset="77"/>
              </a:rPr>
              <a:t>Sarah monitors acknowledgments in real time: 47 of 50 staff confirm. A warden accounts for the rest. Once everyone is safe, Sarah cancels the alert, and it disappears instantly. She later exports acknowledgment data for the incident report.</a:t>
            </a:r>
          </a:p>
        </p:txBody>
      </p:sp>
      <p:pic>
        <p:nvPicPr>
          <p:cNvPr id="8" name="Picture 7">
            <a:extLst>
              <a:ext uri="{FF2B5EF4-FFF2-40B4-BE49-F238E27FC236}">
                <a16:creationId xmlns:a16="http://schemas.microsoft.com/office/drawing/2014/main" id="{6F7CCB9E-7D32-350D-EE07-FA61A6D7B85C}"/>
              </a:ext>
            </a:extLst>
          </p:cNvPr>
          <p:cNvPicPr>
            <a:picLocks noChangeAspect="1"/>
          </p:cNvPicPr>
          <p:nvPr/>
        </p:nvPicPr>
        <p:blipFill>
          <a:blip r:embed="rId3"/>
          <a:srcRect l="8867" r="20955"/>
          <a:stretch>
            <a:fillRect/>
          </a:stretch>
        </p:blipFill>
        <p:spPr>
          <a:xfrm>
            <a:off x="6921661" y="1305030"/>
            <a:ext cx="5509549" cy="4421627"/>
          </a:xfrm>
          <a:prstGeom prst="roundRect">
            <a:avLst>
              <a:gd name="adj" fmla="val 3532"/>
            </a:avLst>
          </a:prstGeom>
        </p:spPr>
      </p:pic>
    </p:spTree>
    <p:extLst>
      <p:ext uri="{BB962C8B-B14F-4D97-AF65-F5344CB8AC3E}">
        <p14:creationId xmlns:p14="http://schemas.microsoft.com/office/powerpoint/2010/main" val="21045155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573E3-34EE-A89A-1C2A-756914EE8758}"/>
            </a:ext>
          </a:extLst>
        </p:cNvPr>
        <p:cNvGrpSpPr/>
        <p:nvPr/>
      </p:nvGrpSpPr>
      <p:grpSpPr>
        <a:xfrm>
          <a:off x="0" y="0"/>
          <a:ext cx="0" cy="0"/>
          <a:chOff x="0" y="0"/>
          <a:chExt cx="0" cy="0"/>
        </a:xfrm>
      </p:grpSpPr>
      <p:sp>
        <p:nvSpPr>
          <p:cNvPr id="27" name="TextBox 26">
            <a:extLst>
              <a:ext uri="{FF2B5EF4-FFF2-40B4-BE49-F238E27FC236}">
                <a16:creationId xmlns:a16="http://schemas.microsoft.com/office/drawing/2014/main" id="{CE54C844-2CB0-35D9-7B7F-ABCCA8B17986}"/>
              </a:ext>
            </a:extLst>
          </p:cNvPr>
          <p:cNvSpPr txBox="1"/>
          <p:nvPr/>
        </p:nvSpPr>
        <p:spPr>
          <a:xfrm>
            <a:off x="537985" y="890720"/>
            <a:ext cx="5137970" cy="1077218"/>
          </a:xfrm>
          <a:prstGeom prst="rect">
            <a:avLst/>
          </a:prstGeom>
          <a:noFill/>
        </p:spPr>
        <p:txBody>
          <a:bodyPr wrap="square" rtlCol="0">
            <a:spAutoFit/>
          </a:bodyPr>
          <a:lstStyle/>
          <a:p>
            <a:r>
              <a:rPr lang="en-AU" sz="3200">
                <a:solidFill>
                  <a:schemeClr val="accent2"/>
                </a:solidFill>
                <a:highlight>
                  <a:srgbClr val="FFFFFF"/>
                </a:highlight>
                <a:latin typeface="Apercu Medium" panose="02000506040000020004" pitchFamily="2" charset="77"/>
              </a:rPr>
              <a:t>Raptor-detected threat at Riverside District</a:t>
            </a:r>
            <a:endParaRPr lang="en-US" sz="3200">
              <a:solidFill>
                <a:schemeClr val="accent2"/>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7CE29CF8-744E-CD01-B261-D066C552CB39}"/>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EE11F34A-FA7C-DD2E-7362-A4EF7CB978ED}"/>
              </a:ext>
            </a:extLst>
          </p:cNvPr>
          <p:cNvSpPr txBox="1"/>
          <p:nvPr/>
        </p:nvSpPr>
        <p:spPr>
          <a:xfrm>
            <a:off x="537985" y="613721"/>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SCENARIO 02</a:t>
            </a:r>
          </a:p>
        </p:txBody>
      </p:sp>
      <p:sp>
        <p:nvSpPr>
          <p:cNvPr id="7" name="TextBox 6">
            <a:extLst>
              <a:ext uri="{FF2B5EF4-FFF2-40B4-BE49-F238E27FC236}">
                <a16:creationId xmlns:a16="http://schemas.microsoft.com/office/drawing/2014/main" id="{752FE1D1-CF18-3E95-4E20-54E94968F8C2}"/>
              </a:ext>
            </a:extLst>
          </p:cNvPr>
          <p:cNvSpPr txBox="1"/>
          <p:nvPr/>
        </p:nvSpPr>
        <p:spPr>
          <a:xfrm>
            <a:off x="574268" y="2060535"/>
            <a:ext cx="5941779" cy="3785652"/>
          </a:xfrm>
          <a:prstGeom prst="rect">
            <a:avLst/>
          </a:prstGeom>
          <a:noFill/>
        </p:spPr>
        <p:txBody>
          <a:bodyPr wrap="square" rtlCol="0">
            <a:spAutoFit/>
          </a:bodyPr>
          <a:lstStyle/>
          <a:p>
            <a:r>
              <a:rPr lang="en-AU" sz="1600">
                <a:solidFill>
                  <a:schemeClr val="tx1">
                    <a:lumMod val="75000"/>
                    <a:lumOff val="25000"/>
                  </a:schemeClr>
                </a:solidFill>
                <a:latin typeface="Apercu Light" panose="02000506030000020004" pitchFamily="2" charset="77"/>
              </a:rPr>
              <a:t>Riverside District uses interactive panels, but every staff member has a district laptop. When the Raptor system detects a security threat at 9:15am, it automatically triggers a lockdown alert via the Emergency API.</a:t>
            </a:r>
          </a:p>
          <a:p>
            <a:endParaRPr lang="en-AU" sz="1600">
              <a:solidFill>
                <a:schemeClr val="tx1">
                  <a:lumMod val="75000"/>
                  <a:lumOff val="25000"/>
                </a:schemeClr>
              </a:solidFill>
              <a:latin typeface="Apercu Light" panose="02000506030000020004" pitchFamily="2" charset="77"/>
            </a:endParaRPr>
          </a:p>
          <a:p>
            <a:r>
              <a:rPr lang="en-AU" sz="1600">
                <a:solidFill>
                  <a:schemeClr val="tx1">
                    <a:lumMod val="75000"/>
                    <a:lumOff val="25000"/>
                  </a:schemeClr>
                </a:solidFill>
                <a:latin typeface="Apercu Light" panose="02000506030000020004" pitchFamily="2" charset="77"/>
              </a:rPr>
              <a:t>Within seconds, over 200 staff devices across three schools display the full-screen alert. Teachers, administrators, counsellors, and custodians all receive it instantly and begin lockdown procedures.</a:t>
            </a:r>
          </a:p>
          <a:p>
            <a:endParaRPr lang="en-AU" sz="1600">
              <a:solidFill>
                <a:schemeClr val="tx1">
                  <a:lumMod val="75000"/>
                  <a:lumOff val="25000"/>
                </a:schemeClr>
              </a:solidFill>
              <a:latin typeface="Apercu Light" panose="02000506030000020004" pitchFamily="2" charset="77"/>
            </a:endParaRPr>
          </a:p>
          <a:p>
            <a:r>
              <a:rPr lang="en-AU" sz="1600">
                <a:solidFill>
                  <a:schemeClr val="tx1">
                    <a:lumMod val="75000"/>
                    <a:lumOff val="25000"/>
                  </a:schemeClr>
                </a:solidFill>
                <a:latin typeface="Apercu Light" panose="02000506030000020004" pitchFamily="2" charset="77"/>
              </a:rPr>
              <a:t>From the district office, the safety coordinator monitors acknowledgments in real time—186 of 203 confirm within five minutes. After law enforcement gives the all-clear, the alert disappears from all devices. The next day, the superintendent reviews acknowledgment data for compliance.</a:t>
            </a:r>
          </a:p>
        </p:txBody>
      </p:sp>
      <p:pic>
        <p:nvPicPr>
          <p:cNvPr id="4" name="Picture 3" descr="A person using a computer&#10;&#10;AI-generated content may be incorrect.">
            <a:extLst>
              <a:ext uri="{FF2B5EF4-FFF2-40B4-BE49-F238E27FC236}">
                <a16:creationId xmlns:a16="http://schemas.microsoft.com/office/drawing/2014/main" id="{2F2EFE21-9535-700D-1740-D004218DB585}"/>
              </a:ext>
            </a:extLst>
          </p:cNvPr>
          <p:cNvPicPr>
            <a:picLocks noChangeAspect="1"/>
          </p:cNvPicPr>
          <p:nvPr/>
        </p:nvPicPr>
        <p:blipFill>
          <a:blip r:embed="rId3"/>
          <a:srcRect l="16960"/>
          <a:stretch>
            <a:fillRect/>
          </a:stretch>
        </p:blipFill>
        <p:spPr>
          <a:xfrm>
            <a:off x="6921661" y="1305030"/>
            <a:ext cx="5509549" cy="4421627"/>
          </a:xfrm>
          <a:prstGeom prst="roundRect">
            <a:avLst>
              <a:gd name="adj" fmla="val 3532"/>
            </a:avLst>
          </a:prstGeom>
        </p:spPr>
      </p:pic>
    </p:spTree>
    <p:extLst>
      <p:ext uri="{BB962C8B-B14F-4D97-AF65-F5344CB8AC3E}">
        <p14:creationId xmlns:p14="http://schemas.microsoft.com/office/powerpoint/2010/main" val="3700933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174C6-C073-A624-137A-364A645F58AC}"/>
            </a:ext>
          </a:extLst>
        </p:cNvPr>
        <p:cNvGrpSpPr/>
        <p:nvPr/>
      </p:nvGrpSpPr>
      <p:grpSpPr>
        <a:xfrm>
          <a:off x="0" y="0"/>
          <a:ext cx="0" cy="0"/>
          <a:chOff x="0" y="0"/>
          <a:chExt cx="0" cy="0"/>
        </a:xfrm>
      </p:grpSpPr>
      <p:sp>
        <p:nvSpPr>
          <p:cNvPr id="13" name="TextBox 12">
            <a:extLst>
              <a:ext uri="{FF2B5EF4-FFF2-40B4-BE49-F238E27FC236}">
                <a16:creationId xmlns:a16="http://schemas.microsoft.com/office/drawing/2014/main" id="{B888EF33-7757-E886-6CA5-162F91A8AC83}"/>
              </a:ext>
            </a:extLst>
          </p:cNvPr>
          <p:cNvSpPr txBox="1"/>
          <p:nvPr/>
        </p:nvSpPr>
        <p:spPr>
          <a:xfrm>
            <a:off x="11198087" y="-265043"/>
            <a:ext cx="231154" cy="369332"/>
          </a:xfrm>
          <a:prstGeom prst="rect">
            <a:avLst/>
          </a:prstGeom>
          <a:noFill/>
        </p:spPr>
        <p:txBody>
          <a:bodyPr wrap="none" rtlCol="0">
            <a:spAutoFit/>
          </a:bodyPr>
          <a:lstStyle/>
          <a:p>
            <a:r>
              <a:rPr lang="en-US"/>
              <a:t> </a:t>
            </a:r>
          </a:p>
        </p:txBody>
      </p:sp>
      <p:pic>
        <p:nvPicPr>
          <p:cNvPr id="3" name="Picture 2" descr="A blue triangle shaped logo&#10;&#10;Description automatically generated">
            <a:extLst>
              <a:ext uri="{FF2B5EF4-FFF2-40B4-BE49-F238E27FC236}">
                <a16:creationId xmlns:a16="http://schemas.microsoft.com/office/drawing/2014/main" id="{076BC707-1DB2-9959-1BDC-C2D7C9B56199}"/>
              </a:ext>
            </a:extLst>
          </p:cNvPr>
          <p:cNvPicPr>
            <a:picLocks noChangeAspect="1"/>
          </p:cNvPicPr>
          <p:nvPr/>
        </p:nvPicPr>
        <p:blipFill>
          <a:blip r:embed="rId3"/>
          <a:stretch>
            <a:fillRect/>
          </a:stretch>
        </p:blipFill>
        <p:spPr>
          <a:xfrm>
            <a:off x="11379367" y="6073292"/>
            <a:ext cx="561387" cy="561387"/>
          </a:xfrm>
          <a:prstGeom prst="rect">
            <a:avLst/>
          </a:prstGeom>
        </p:spPr>
      </p:pic>
      <p:sp>
        <p:nvSpPr>
          <p:cNvPr id="44" name="Oval 43">
            <a:extLst>
              <a:ext uri="{FF2B5EF4-FFF2-40B4-BE49-F238E27FC236}">
                <a16:creationId xmlns:a16="http://schemas.microsoft.com/office/drawing/2014/main" id="{5571FFF8-FEA7-E3B6-F786-15D434307C27}"/>
              </a:ext>
            </a:extLst>
          </p:cNvPr>
          <p:cNvSpPr/>
          <p:nvPr/>
        </p:nvSpPr>
        <p:spPr>
          <a:xfrm>
            <a:off x="240638" y="1206718"/>
            <a:ext cx="1821835" cy="182183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55F51C8-F2DA-CD64-7C8D-8A305DFC7F83}"/>
              </a:ext>
            </a:extLst>
          </p:cNvPr>
          <p:cNvSpPr txBox="1"/>
          <p:nvPr/>
        </p:nvSpPr>
        <p:spPr>
          <a:xfrm>
            <a:off x="628839" y="2035755"/>
            <a:ext cx="3599779" cy="2308324"/>
          </a:xfrm>
          <a:prstGeom prst="rect">
            <a:avLst/>
          </a:prstGeom>
          <a:noFill/>
        </p:spPr>
        <p:txBody>
          <a:bodyPr wrap="square" rtlCol="0">
            <a:spAutoFit/>
          </a:bodyPr>
          <a:lstStyle/>
          <a:p>
            <a:r>
              <a:rPr lang="en-AU" sz="4800">
                <a:solidFill>
                  <a:schemeClr val="tx2"/>
                </a:solidFill>
                <a:effectLst/>
                <a:highlight>
                  <a:srgbClr val="FFFFFF"/>
                </a:highlight>
                <a:latin typeface="Apercu Medium" panose="02000506040000020004" pitchFamily="2" charset="77"/>
              </a:rPr>
              <a:t>Make safety </a:t>
            </a:r>
            <a:r>
              <a:rPr lang="en-AU" sz="4800">
                <a:solidFill>
                  <a:srgbClr val="38246D"/>
                </a:solidFill>
                <a:highlight>
                  <a:srgbClr val="FFFFFF"/>
                </a:highlight>
                <a:latin typeface="Apercu Medium" panose="02000506040000020004" pitchFamily="2" charset="77"/>
              </a:rPr>
              <a:t>i</a:t>
            </a:r>
            <a:r>
              <a:rPr lang="en-AU" sz="4800">
                <a:solidFill>
                  <a:srgbClr val="38246D"/>
                </a:solidFill>
                <a:effectLst/>
                <a:highlight>
                  <a:srgbClr val="FFFFFF"/>
                </a:highlight>
                <a:latin typeface="Apercu Medium" panose="02000506040000020004" pitchFamily="2" charset="77"/>
              </a:rPr>
              <a:t>mpossible </a:t>
            </a:r>
            <a:r>
              <a:rPr lang="en-AU" sz="4800">
                <a:solidFill>
                  <a:schemeClr val="tx2"/>
                </a:solidFill>
                <a:effectLst/>
                <a:highlight>
                  <a:srgbClr val="FFFFFF"/>
                </a:highlight>
                <a:latin typeface="Apercu Medium" panose="02000506040000020004" pitchFamily="2" charset="77"/>
              </a:rPr>
              <a:t>to miss.</a:t>
            </a:r>
            <a:endParaRPr lang="en-US" sz="4800">
              <a:solidFill>
                <a:schemeClr val="tx2"/>
              </a:solidFill>
              <a:latin typeface="Apercu Medium" panose="02000506040000020004" pitchFamily="2" charset="77"/>
            </a:endParaRPr>
          </a:p>
        </p:txBody>
      </p:sp>
      <p:sp>
        <p:nvSpPr>
          <p:cNvPr id="9" name="TextBox 8">
            <a:extLst>
              <a:ext uri="{FF2B5EF4-FFF2-40B4-BE49-F238E27FC236}">
                <a16:creationId xmlns:a16="http://schemas.microsoft.com/office/drawing/2014/main" id="{1B3DB50A-E51A-2570-8EEF-50AD29F7978B}"/>
              </a:ext>
            </a:extLst>
          </p:cNvPr>
          <p:cNvSpPr txBox="1"/>
          <p:nvPr/>
        </p:nvSpPr>
        <p:spPr>
          <a:xfrm>
            <a:off x="6394764" y="1582340"/>
            <a:ext cx="5034477" cy="3693319"/>
          </a:xfrm>
          <a:prstGeom prst="rect">
            <a:avLst/>
          </a:prstGeom>
          <a:noFill/>
        </p:spPr>
        <p:txBody>
          <a:bodyPr wrap="square" rtlCol="0">
            <a:spAutoFit/>
          </a:bodyPr>
          <a:lstStyle/>
          <a:p>
            <a:pPr fontAlgn="base"/>
            <a:r>
              <a:rPr lang="en-US" b="1">
                <a:solidFill>
                  <a:schemeClr val="tx2"/>
                </a:solidFill>
                <a:highlight>
                  <a:srgbClr val="FFFFFF"/>
                </a:highlight>
                <a:latin typeface="Apercu" panose="02000506040000020004" pitchFamily="2" charset="77"/>
              </a:rPr>
              <a:t>Complete staff coverage</a:t>
            </a:r>
            <a:r>
              <a:rPr lang="en-US">
                <a:solidFill>
                  <a:schemeClr val="tx2"/>
                </a:solidFill>
                <a:highlight>
                  <a:srgbClr val="FFFFFF"/>
                </a:highlight>
                <a:latin typeface="Apercu" panose="02000506040000020004" pitchFamily="2" charset="77"/>
              </a:rPr>
              <a:t>: </a:t>
            </a:r>
            <a:r>
              <a:rPr lang="en-US">
                <a:solidFill>
                  <a:schemeClr val="tx1">
                    <a:lumMod val="90000"/>
                    <a:lumOff val="10000"/>
                  </a:schemeClr>
                </a:solidFill>
                <a:highlight>
                  <a:srgbClr val="FFFFFF"/>
                </a:highlight>
                <a:latin typeface="Apercu" panose="02000506040000020004" pitchFamily="2" charset="77"/>
              </a:rPr>
              <a:t>Reach personnel in offices, common areas, and anywhere without nearby displays </a:t>
            </a:r>
            <a:br>
              <a:rPr lang="en-US">
                <a:solidFill>
                  <a:schemeClr val="tx1">
                    <a:lumMod val="90000"/>
                    <a:lumOff val="10000"/>
                  </a:schemeClr>
                </a:solidFill>
                <a:highlight>
                  <a:srgbClr val="FFFFFF"/>
                </a:highlight>
                <a:latin typeface="Apercu" panose="02000506040000020004" pitchFamily="2" charset="77"/>
              </a:rPr>
            </a:br>
            <a:endParaRPr lang="en-US">
              <a:solidFill>
                <a:schemeClr val="tx1">
                  <a:lumMod val="90000"/>
                  <a:lumOff val="10000"/>
                </a:schemeClr>
              </a:solidFill>
              <a:highlight>
                <a:srgbClr val="FFFFFF"/>
              </a:highlight>
              <a:latin typeface="Apercu" panose="02000506040000020004" pitchFamily="2" charset="77"/>
            </a:endParaRPr>
          </a:p>
          <a:p>
            <a:pPr fontAlgn="base"/>
            <a:r>
              <a:rPr lang="en-US" b="1">
                <a:solidFill>
                  <a:schemeClr val="tx2"/>
                </a:solidFill>
                <a:highlight>
                  <a:srgbClr val="FFFFFF"/>
                </a:highlight>
                <a:latin typeface="Apercu" panose="02000506040000020004" pitchFamily="2" charset="77"/>
              </a:rPr>
              <a:t>No additional hardware</a:t>
            </a:r>
            <a:r>
              <a:rPr lang="en-US">
                <a:solidFill>
                  <a:schemeClr val="tx2"/>
                </a:solidFill>
                <a:highlight>
                  <a:srgbClr val="FFFFFF"/>
                </a:highlight>
                <a:latin typeface="Apercu" panose="02000506040000020004" pitchFamily="2" charset="77"/>
              </a:rPr>
              <a:t>: </a:t>
            </a:r>
            <a:r>
              <a:rPr lang="en-US">
                <a:solidFill>
                  <a:schemeClr val="tx1">
                    <a:lumMod val="90000"/>
                    <a:lumOff val="10000"/>
                  </a:schemeClr>
                </a:solidFill>
                <a:highlight>
                  <a:srgbClr val="FFFFFF"/>
                </a:highlight>
                <a:latin typeface="Apercu" panose="02000506040000020004" pitchFamily="2" charset="77"/>
              </a:rPr>
              <a:t>Works on existing staff devices with just the Vivi app </a:t>
            </a:r>
            <a:br>
              <a:rPr lang="en-US">
                <a:solidFill>
                  <a:schemeClr val="tx1">
                    <a:lumMod val="90000"/>
                    <a:lumOff val="10000"/>
                  </a:schemeClr>
                </a:solidFill>
                <a:highlight>
                  <a:srgbClr val="FFFFFF"/>
                </a:highlight>
                <a:latin typeface="Apercu" panose="02000506040000020004" pitchFamily="2" charset="77"/>
              </a:rPr>
            </a:br>
            <a:endParaRPr lang="en-US">
              <a:solidFill>
                <a:schemeClr val="tx1">
                  <a:lumMod val="90000"/>
                  <a:lumOff val="10000"/>
                </a:schemeClr>
              </a:solidFill>
              <a:highlight>
                <a:srgbClr val="FFFFFF"/>
              </a:highlight>
              <a:latin typeface="Apercu" panose="02000506040000020004" pitchFamily="2" charset="77"/>
            </a:endParaRPr>
          </a:p>
          <a:p>
            <a:pPr fontAlgn="base"/>
            <a:r>
              <a:rPr lang="en-US" b="1">
                <a:solidFill>
                  <a:schemeClr val="tx2"/>
                </a:solidFill>
                <a:highlight>
                  <a:srgbClr val="FFFFFF"/>
                </a:highlight>
                <a:latin typeface="Apercu" panose="02000506040000020004" pitchFamily="2" charset="77"/>
              </a:rPr>
              <a:t>Accountability built in</a:t>
            </a:r>
            <a:r>
              <a:rPr lang="en-US">
                <a:solidFill>
                  <a:schemeClr val="tx2"/>
                </a:solidFill>
                <a:highlight>
                  <a:srgbClr val="FFFFFF"/>
                </a:highlight>
                <a:latin typeface="Apercu" panose="02000506040000020004" pitchFamily="2" charset="77"/>
              </a:rPr>
              <a:t>: </a:t>
            </a:r>
            <a:r>
              <a:rPr lang="en-US">
                <a:solidFill>
                  <a:schemeClr val="tx1">
                    <a:lumMod val="90000"/>
                    <a:lumOff val="10000"/>
                  </a:schemeClr>
                </a:solidFill>
                <a:highlight>
                  <a:srgbClr val="FFFFFF"/>
                </a:highlight>
                <a:latin typeface="Apercu" panose="02000506040000020004" pitchFamily="2" charset="77"/>
              </a:rPr>
              <a:t>Mandatory acknowledgment with timestamps creates the audit trail needed for compliance </a:t>
            </a:r>
            <a:br>
              <a:rPr lang="en-US">
                <a:solidFill>
                  <a:schemeClr val="tx1">
                    <a:lumMod val="90000"/>
                    <a:lumOff val="10000"/>
                  </a:schemeClr>
                </a:solidFill>
                <a:highlight>
                  <a:srgbClr val="FFFFFF"/>
                </a:highlight>
                <a:latin typeface="Apercu" panose="02000506040000020004" pitchFamily="2" charset="77"/>
              </a:rPr>
            </a:br>
            <a:endParaRPr lang="en-US">
              <a:solidFill>
                <a:schemeClr val="tx1">
                  <a:lumMod val="90000"/>
                  <a:lumOff val="10000"/>
                </a:schemeClr>
              </a:solidFill>
              <a:highlight>
                <a:srgbClr val="FFFFFF"/>
              </a:highlight>
              <a:latin typeface="Apercu" panose="02000506040000020004" pitchFamily="2" charset="77"/>
            </a:endParaRPr>
          </a:p>
          <a:p>
            <a:pPr fontAlgn="base"/>
            <a:r>
              <a:rPr lang="en-US" b="1">
                <a:solidFill>
                  <a:schemeClr val="tx2"/>
                </a:solidFill>
                <a:highlight>
                  <a:srgbClr val="FFFFFF"/>
                </a:highlight>
                <a:latin typeface="Apercu" panose="02000506040000020004" pitchFamily="2" charset="77"/>
              </a:rPr>
              <a:t>Simple deployment</a:t>
            </a:r>
            <a:r>
              <a:rPr lang="en-US">
                <a:solidFill>
                  <a:schemeClr val="tx1">
                    <a:lumMod val="90000"/>
                    <a:lumOff val="10000"/>
                  </a:schemeClr>
                </a:solidFill>
                <a:highlight>
                  <a:srgbClr val="FFFFFF"/>
                </a:highlight>
                <a:latin typeface="Apercu" panose="02000506040000020004" pitchFamily="2" charset="77"/>
              </a:rPr>
              <a:t>: Cloud-based push mechanism, integrated with your existing SSO </a:t>
            </a:r>
          </a:p>
        </p:txBody>
      </p:sp>
      <p:pic>
        <p:nvPicPr>
          <p:cNvPr id="6" name="Graphic 5">
            <a:extLst>
              <a:ext uri="{FF2B5EF4-FFF2-40B4-BE49-F238E27FC236}">
                <a16:creationId xmlns:a16="http://schemas.microsoft.com/office/drawing/2014/main" id="{77DAE972-32CF-074A-57EF-DAA838AF64E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43600" y="1639232"/>
            <a:ext cx="304800" cy="304800"/>
          </a:xfrm>
          <a:prstGeom prst="rect">
            <a:avLst/>
          </a:prstGeom>
        </p:spPr>
      </p:pic>
      <p:pic>
        <p:nvPicPr>
          <p:cNvPr id="8" name="Graphic 7">
            <a:extLst>
              <a:ext uri="{FF2B5EF4-FFF2-40B4-BE49-F238E27FC236}">
                <a16:creationId xmlns:a16="http://schemas.microsoft.com/office/drawing/2014/main" id="{0555781A-ED85-BD4D-89F6-26FA8C0CD83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43600" y="2723753"/>
            <a:ext cx="304800" cy="304800"/>
          </a:xfrm>
          <a:prstGeom prst="rect">
            <a:avLst/>
          </a:prstGeom>
        </p:spPr>
      </p:pic>
      <p:pic>
        <p:nvPicPr>
          <p:cNvPr id="10" name="Graphic 9">
            <a:extLst>
              <a:ext uri="{FF2B5EF4-FFF2-40B4-BE49-F238E27FC236}">
                <a16:creationId xmlns:a16="http://schemas.microsoft.com/office/drawing/2014/main" id="{B4410971-D4A3-E964-4B4F-9511252A417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43600" y="3561528"/>
            <a:ext cx="304800" cy="304800"/>
          </a:xfrm>
          <a:prstGeom prst="rect">
            <a:avLst/>
          </a:prstGeom>
        </p:spPr>
      </p:pic>
      <p:pic>
        <p:nvPicPr>
          <p:cNvPr id="12" name="Graphic 11">
            <a:extLst>
              <a:ext uri="{FF2B5EF4-FFF2-40B4-BE49-F238E27FC236}">
                <a16:creationId xmlns:a16="http://schemas.microsoft.com/office/drawing/2014/main" id="{EE645367-40B4-5435-95C0-E0ED58646C8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43600" y="4654884"/>
            <a:ext cx="304800" cy="304800"/>
          </a:xfrm>
          <a:prstGeom prst="rect">
            <a:avLst/>
          </a:prstGeom>
        </p:spPr>
      </p:pic>
    </p:spTree>
    <p:extLst>
      <p:ext uri="{BB962C8B-B14F-4D97-AF65-F5344CB8AC3E}">
        <p14:creationId xmlns:p14="http://schemas.microsoft.com/office/powerpoint/2010/main" val="36650407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a:extLst>
            <a:ext uri="{FF2B5EF4-FFF2-40B4-BE49-F238E27FC236}">
              <a16:creationId xmlns:a16="http://schemas.microsoft.com/office/drawing/2014/main" id="{9BA8437A-37B0-4C65-99FD-A0FCD6A8AB54}"/>
            </a:ext>
          </a:extLst>
        </p:cNvPr>
        <p:cNvGrpSpPr/>
        <p:nvPr/>
      </p:nvGrpSpPr>
      <p:grpSpPr>
        <a:xfrm>
          <a:off x="0" y="0"/>
          <a:ext cx="0" cy="0"/>
          <a:chOff x="0" y="0"/>
          <a:chExt cx="0" cy="0"/>
        </a:xfrm>
      </p:grpSpPr>
      <p:sp>
        <p:nvSpPr>
          <p:cNvPr id="22" name="Oval 21">
            <a:extLst>
              <a:ext uri="{FF2B5EF4-FFF2-40B4-BE49-F238E27FC236}">
                <a16:creationId xmlns:a16="http://schemas.microsoft.com/office/drawing/2014/main" id="{EF1A7A5D-2329-9F14-773F-1F968335B7DC}"/>
              </a:ext>
            </a:extLst>
          </p:cNvPr>
          <p:cNvSpPr/>
          <p:nvPr/>
        </p:nvSpPr>
        <p:spPr>
          <a:xfrm>
            <a:off x="8845920" y="1805172"/>
            <a:ext cx="452350" cy="452350"/>
          </a:xfrm>
          <a:prstGeom prst="ellipse">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2A83C0E2-5F28-04A3-FEE6-42825B41DC61}"/>
              </a:ext>
            </a:extLst>
          </p:cNvPr>
          <p:cNvGrpSpPr/>
          <p:nvPr/>
        </p:nvGrpSpPr>
        <p:grpSpPr>
          <a:xfrm>
            <a:off x="9072095" y="-588630"/>
            <a:ext cx="4584268" cy="3713484"/>
            <a:chOff x="9072095" y="-588630"/>
            <a:chExt cx="4584268" cy="3713484"/>
          </a:xfrm>
        </p:grpSpPr>
        <p:sp>
          <p:nvSpPr>
            <p:cNvPr id="23" name="Oval 22">
              <a:extLst>
                <a:ext uri="{FF2B5EF4-FFF2-40B4-BE49-F238E27FC236}">
                  <a16:creationId xmlns:a16="http://schemas.microsoft.com/office/drawing/2014/main" id="{7A202BE7-409B-0021-E7BA-5DCC2B04FB86}"/>
                </a:ext>
              </a:extLst>
            </p:cNvPr>
            <p:cNvSpPr/>
            <p:nvPr/>
          </p:nvSpPr>
          <p:spPr>
            <a:xfrm>
              <a:off x="10493083" y="-588630"/>
              <a:ext cx="2781434" cy="2781434"/>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E1A16C96-3012-33D3-F62F-4BCE08E73152}"/>
                </a:ext>
              </a:extLst>
            </p:cNvPr>
            <p:cNvSpPr/>
            <p:nvPr/>
          </p:nvSpPr>
          <p:spPr>
            <a:xfrm>
              <a:off x="10088660" y="1997448"/>
              <a:ext cx="520148" cy="52014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D8A9151F-69B5-4B44-5D57-435E8224AFF2}"/>
                </a:ext>
              </a:extLst>
            </p:cNvPr>
            <p:cNvSpPr/>
            <p:nvPr/>
          </p:nvSpPr>
          <p:spPr>
            <a:xfrm>
              <a:off x="10880404" y="624998"/>
              <a:ext cx="523548" cy="523548"/>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66E22706-4B0C-C660-CAC3-96CC220EEA45}"/>
                </a:ext>
              </a:extLst>
            </p:cNvPr>
            <p:cNvSpPr/>
            <p:nvPr/>
          </p:nvSpPr>
          <p:spPr>
            <a:xfrm>
              <a:off x="9072095" y="204793"/>
              <a:ext cx="1105838" cy="1105838"/>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13199528-F349-B152-8D68-73C0AEA4EF37}"/>
                </a:ext>
              </a:extLst>
            </p:cNvPr>
            <p:cNvSpPr/>
            <p:nvPr/>
          </p:nvSpPr>
          <p:spPr>
            <a:xfrm>
              <a:off x="11333596" y="802087"/>
              <a:ext cx="2322767" cy="2322767"/>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DF4DC738-17DA-0F12-5F9D-19A266213D88}"/>
              </a:ext>
            </a:extLst>
          </p:cNvPr>
          <p:cNvSpPr txBox="1"/>
          <p:nvPr/>
        </p:nvSpPr>
        <p:spPr>
          <a:xfrm>
            <a:off x="11198087" y="-265043"/>
            <a:ext cx="231154" cy="369332"/>
          </a:xfrm>
          <a:prstGeom prst="rect">
            <a:avLst/>
          </a:prstGeom>
          <a:noFill/>
        </p:spPr>
        <p:txBody>
          <a:bodyPr wrap="none" rtlCol="0">
            <a:spAutoFit/>
          </a:bodyPr>
          <a:lstStyle/>
          <a:p>
            <a:r>
              <a:rPr lang="en-US"/>
              <a:t> </a:t>
            </a:r>
          </a:p>
        </p:txBody>
      </p:sp>
      <p:grpSp>
        <p:nvGrpSpPr>
          <p:cNvPr id="19" name="Group 18">
            <a:extLst>
              <a:ext uri="{FF2B5EF4-FFF2-40B4-BE49-F238E27FC236}">
                <a16:creationId xmlns:a16="http://schemas.microsoft.com/office/drawing/2014/main" id="{65DC8693-F1B7-2B99-2E3C-154021D531E4}"/>
              </a:ext>
            </a:extLst>
          </p:cNvPr>
          <p:cNvGrpSpPr/>
          <p:nvPr/>
        </p:nvGrpSpPr>
        <p:grpSpPr>
          <a:xfrm>
            <a:off x="-1426840" y="4240940"/>
            <a:ext cx="4261742" cy="4430908"/>
            <a:chOff x="-1176401" y="4577184"/>
            <a:chExt cx="4261742" cy="4430908"/>
          </a:xfrm>
        </p:grpSpPr>
        <p:sp>
          <p:nvSpPr>
            <p:cNvPr id="16" name="Oval 15">
              <a:extLst>
                <a:ext uri="{FF2B5EF4-FFF2-40B4-BE49-F238E27FC236}">
                  <a16:creationId xmlns:a16="http://schemas.microsoft.com/office/drawing/2014/main" id="{9F660708-4AA6-F4ED-3B51-0DB7FD57806F}"/>
                </a:ext>
              </a:extLst>
            </p:cNvPr>
            <p:cNvSpPr/>
            <p:nvPr/>
          </p:nvSpPr>
          <p:spPr>
            <a:xfrm>
              <a:off x="-630301" y="5292450"/>
              <a:ext cx="3715642" cy="3715642"/>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881F45DB-7E38-AC04-85C0-712CD2DAA182}"/>
                </a:ext>
              </a:extLst>
            </p:cNvPr>
            <p:cNvSpPr/>
            <p:nvPr/>
          </p:nvSpPr>
          <p:spPr>
            <a:xfrm>
              <a:off x="-1176401" y="4577184"/>
              <a:ext cx="2768972" cy="2768972"/>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2B55186-3B75-8211-7540-ED5F96E04230}"/>
                </a:ext>
              </a:extLst>
            </p:cNvPr>
            <p:cNvSpPr/>
            <p:nvPr/>
          </p:nvSpPr>
          <p:spPr>
            <a:xfrm>
              <a:off x="2222872" y="5719104"/>
              <a:ext cx="485131" cy="485131"/>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9" name="Picture 28">
            <a:hlinkClick r:id="rId3" action="ppaction://hlinksldjump"/>
            <a:extLst>
              <a:ext uri="{FF2B5EF4-FFF2-40B4-BE49-F238E27FC236}">
                <a16:creationId xmlns:a16="http://schemas.microsoft.com/office/drawing/2014/main" id="{106A6DB8-4F04-921A-476D-14865273CEA4}"/>
              </a:ext>
            </a:extLst>
          </p:cNvPr>
          <p:cNvPicPr>
            <a:picLocks noChangeAspect="1"/>
          </p:cNvPicPr>
          <p:nvPr/>
        </p:nvPicPr>
        <p:blipFill>
          <a:blip r:embed="rId4"/>
          <a:srcRect/>
          <a:stretch/>
        </p:blipFill>
        <p:spPr>
          <a:xfrm>
            <a:off x="11379367" y="6073292"/>
            <a:ext cx="561387" cy="561387"/>
          </a:xfrm>
          <a:prstGeom prst="rect">
            <a:avLst/>
          </a:prstGeom>
        </p:spPr>
      </p:pic>
      <p:sp>
        <p:nvSpPr>
          <p:cNvPr id="2" name="TextBox 1">
            <a:extLst>
              <a:ext uri="{FF2B5EF4-FFF2-40B4-BE49-F238E27FC236}">
                <a16:creationId xmlns:a16="http://schemas.microsoft.com/office/drawing/2014/main" id="{04832F65-1D20-3ACD-E186-F4EED8DB5DD2}"/>
              </a:ext>
            </a:extLst>
          </p:cNvPr>
          <p:cNvSpPr txBox="1"/>
          <p:nvPr/>
        </p:nvSpPr>
        <p:spPr>
          <a:xfrm>
            <a:off x="534091" y="2606672"/>
            <a:ext cx="5231709" cy="276999"/>
          </a:xfrm>
          <a:prstGeom prst="rect">
            <a:avLst/>
          </a:prstGeom>
          <a:noFill/>
        </p:spPr>
        <p:txBody>
          <a:bodyPr wrap="square" rtlCol="0">
            <a:spAutoFit/>
          </a:bodyPr>
          <a:lstStyle/>
          <a:p>
            <a:r>
              <a:rPr lang="en-US" sz="1200" spc="300">
                <a:solidFill>
                  <a:schemeClr val="accent1">
                    <a:lumMod val="20000"/>
                    <a:lumOff val="80000"/>
                  </a:schemeClr>
                </a:solidFill>
                <a:latin typeface="Apercu" panose="02000506040000020004" pitchFamily="2" charset="77"/>
              </a:rPr>
              <a:t>DEVICE ALERTS</a:t>
            </a:r>
          </a:p>
        </p:txBody>
      </p:sp>
      <p:sp>
        <p:nvSpPr>
          <p:cNvPr id="3" name="TextBox 2">
            <a:extLst>
              <a:ext uri="{FF2B5EF4-FFF2-40B4-BE49-F238E27FC236}">
                <a16:creationId xmlns:a16="http://schemas.microsoft.com/office/drawing/2014/main" id="{7A84C706-8FAE-CFEA-4E1F-85E37E3EEB36}"/>
              </a:ext>
            </a:extLst>
          </p:cNvPr>
          <p:cNvSpPr txBox="1"/>
          <p:nvPr/>
        </p:nvSpPr>
        <p:spPr>
          <a:xfrm>
            <a:off x="534091" y="2877693"/>
            <a:ext cx="8330509" cy="923330"/>
          </a:xfrm>
          <a:prstGeom prst="rect">
            <a:avLst/>
          </a:prstGeom>
          <a:noFill/>
        </p:spPr>
        <p:txBody>
          <a:bodyPr wrap="square" rtlCol="0">
            <a:spAutoFit/>
          </a:bodyPr>
          <a:lstStyle/>
          <a:p>
            <a:r>
              <a:rPr lang="en-US" sz="5400" spc="300">
                <a:solidFill>
                  <a:schemeClr val="bg1"/>
                </a:solidFill>
                <a:latin typeface="Apercu Medium" panose="02000506040000020004" pitchFamily="2" charset="77"/>
              </a:rPr>
              <a:t>ROADMAP</a:t>
            </a:r>
          </a:p>
        </p:txBody>
      </p:sp>
    </p:spTree>
    <p:extLst>
      <p:ext uri="{BB962C8B-B14F-4D97-AF65-F5344CB8AC3E}">
        <p14:creationId xmlns:p14="http://schemas.microsoft.com/office/powerpoint/2010/main" val="38677618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89659-52D0-9BCC-4AE4-B979215B939E}"/>
            </a:ext>
          </a:extLst>
        </p:cNvPr>
        <p:cNvGrpSpPr/>
        <p:nvPr/>
      </p:nvGrpSpPr>
      <p:grpSpPr>
        <a:xfrm>
          <a:off x="0" y="0"/>
          <a:ext cx="0" cy="0"/>
          <a:chOff x="0" y="0"/>
          <a:chExt cx="0" cy="0"/>
        </a:xfrm>
      </p:grpSpPr>
      <p:pic>
        <p:nvPicPr>
          <p:cNvPr id="2" name="Picture 1" descr="A blue triangle shaped logo&#10;&#10;Description automatically generated">
            <a:extLst>
              <a:ext uri="{FF2B5EF4-FFF2-40B4-BE49-F238E27FC236}">
                <a16:creationId xmlns:a16="http://schemas.microsoft.com/office/drawing/2014/main" id="{2B92D107-D080-3D91-7147-E9C046B97215}"/>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9A9B85AB-080B-7E3A-0290-7BE53148B04F}"/>
              </a:ext>
            </a:extLst>
          </p:cNvPr>
          <p:cNvSpPr txBox="1"/>
          <p:nvPr/>
        </p:nvSpPr>
        <p:spPr>
          <a:xfrm>
            <a:off x="537985" y="613721"/>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ROADMAP</a:t>
            </a:r>
          </a:p>
        </p:txBody>
      </p:sp>
      <p:sp>
        <p:nvSpPr>
          <p:cNvPr id="6" name="Rounded Rectangle 5">
            <a:extLst>
              <a:ext uri="{FF2B5EF4-FFF2-40B4-BE49-F238E27FC236}">
                <a16:creationId xmlns:a16="http://schemas.microsoft.com/office/drawing/2014/main" id="{BB3C89DB-F0DC-326F-F357-07D122E4BE94}"/>
              </a:ext>
            </a:extLst>
          </p:cNvPr>
          <p:cNvSpPr/>
          <p:nvPr/>
        </p:nvSpPr>
        <p:spPr>
          <a:xfrm>
            <a:off x="537986" y="1342663"/>
            <a:ext cx="5353528" cy="4583648"/>
          </a:xfrm>
          <a:prstGeom prst="roundRect">
            <a:avLst>
              <a:gd name="adj" fmla="val 172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896361BC-3F2B-8492-AEB3-6B679D726485}"/>
              </a:ext>
            </a:extLst>
          </p:cNvPr>
          <p:cNvSpPr/>
          <p:nvPr/>
        </p:nvSpPr>
        <p:spPr>
          <a:xfrm>
            <a:off x="6012812" y="1342663"/>
            <a:ext cx="5770216" cy="2248906"/>
          </a:xfrm>
          <a:prstGeom prst="roundRect">
            <a:avLst>
              <a:gd name="adj" fmla="val 172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07B5E685-E7AC-4D7B-19F2-19471A7A520D}"/>
              </a:ext>
            </a:extLst>
          </p:cNvPr>
          <p:cNvSpPr/>
          <p:nvPr/>
        </p:nvSpPr>
        <p:spPr>
          <a:xfrm>
            <a:off x="6012812" y="3727048"/>
            <a:ext cx="5770216" cy="2210765"/>
          </a:xfrm>
          <a:prstGeom prst="roundRect">
            <a:avLst>
              <a:gd name="adj" fmla="val 172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08AB5EEB-91F3-4323-0EC1-86FE1916CCA1}"/>
              </a:ext>
            </a:extLst>
          </p:cNvPr>
          <p:cNvSpPr txBox="1"/>
          <p:nvPr/>
        </p:nvSpPr>
        <p:spPr>
          <a:xfrm>
            <a:off x="708593" y="1481028"/>
            <a:ext cx="2398377" cy="461665"/>
          </a:xfrm>
          <a:prstGeom prst="rect">
            <a:avLst/>
          </a:prstGeom>
          <a:noFill/>
        </p:spPr>
        <p:txBody>
          <a:bodyPr wrap="square" rtlCol="0">
            <a:spAutoFit/>
          </a:bodyPr>
          <a:lstStyle/>
          <a:p>
            <a:r>
              <a:rPr lang="en-AU" sz="2400">
                <a:solidFill>
                  <a:schemeClr val="accent2"/>
                </a:solidFill>
                <a:latin typeface="Apercu Medium" panose="02000506040000020004" pitchFamily="2" charset="77"/>
              </a:rPr>
              <a:t>Available Now</a:t>
            </a:r>
            <a:endParaRPr lang="en-US" sz="2400">
              <a:solidFill>
                <a:schemeClr val="accent2"/>
              </a:solidFill>
              <a:latin typeface="Apercu Medium" panose="02000506040000020004" pitchFamily="2" charset="77"/>
            </a:endParaRPr>
          </a:p>
        </p:txBody>
      </p:sp>
      <p:sp>
        <p:nvSpPr>
          <p:cNvPr id="11" name="TextBox 10">
            <a:extLst>
              <a:ext uri="{FF2B5EF4-FFF2-40B4-BE49-F238E27FC236}">
                <a16:creationId xmlns:a16="http://schemas.microsoft.com/office/drawing/2014/main" id="{9A30D511-BF4E-4579-BE56-4474F603E636}"/>
              </a:ext>
            </a:extLst>
          </p:cNvPr>
          <p:cNvSpPr txBox="1"/>
          <p:nvPr/>
        </p:nvSpPr>
        <p:spPr>
          <a:xfrm>
            <a:off x="6160269" y="1481028"/>
            <a:ext cx="2555468" cy="461665"/>
          </a:xfrm>
          <a:prstGeom prst="rect">
            <a:avLst/>
          </a:prstGeom>
          <a:noFill/>
        </p:spPr>
        <p:txBody>
          <a:bodyPr wrap="square" rtlCol="0">
            <a:spAutoFit/>
          </a:bodyPr>
          <a:lstStyle/>
          <a:p>
            <a:r>
              <a:rPr lang="en-AU" sz="2400">
                <a:solidFill>
                  <a:schemeClr val="accent2"/>
                </a:solidFill>
                <a:latin typeface="Apercu Medium" panose="02000506040000020004" pitchFamily="2" charset="77"/>
              </a:rPr>
              <a:t>Coming Q1 2026</a:t>
            </a:r>
            <a:endParaRPr lang="en-US" sz="2400">
              <a:solidFill>
                <a:schemeClr val="accent2"/>
              </a:solidFill>
              <a:latin typeface="Apercu Medium" panose="02000506040000020004" pitchFamily="2" charset="77"/>
            </a:endParaRPr>
          </a:p>
        </p:txBody>
      </p:sp>
      <p:sp>
        <p:nvSpPr>
          <p:cNvPr id="12" name="TextBox 11">
            <a:extLst>
              <a:ext uri="{FF2B5EF4-FFF2-40B4-BE49-F238E27FC236}">
                <a16:creationId xmlns:a16="http://schemas.microsoft.com/office/drawing/2014/main" id="{4D359FB7-2B44-030C-5CCB-9C583C0F9EC1}"/>
              </a:ext>
            </a:extLst>
          </p:cNvPr>
          <p:cNvSpPr txBox="1"/>
          <p:nvPr/>
        </p:nvSpPr>
        <p:spPr>
          <a:xfrm>
            <a:off x="6160269" y="3876988"/>
            <a:ext cx="2555468" cy="461665"/>
          </a:xfrm>
          <a:prstGeom prst="rect">
            <a:avLst/>
          </a:prstGeom>
          <a:noFill/>
        </p:spPr>
        <p:txBody>
          <a:bodyPr wrap="square" rtlCol="0">
            <a:spAutoFit/>
          </a:bodyPr>
          <a:lstStyle/>
          <a:p>
            <a:r>
              <a:rPr lang="en-AU" sz="2400">
                <a:solidFill>
                  <a:schemeClr val="accent2"/>
                </a:solidFill>
                <a:latin typeface="Apercu Medium" panose="02000506040000020004" pitchFamily="2" charset="77"/>
              </a:rPr>
              <a:t>H1 2026</a:t>
            </a:r>
            <a:endParaRPr lang="en-US" sz="2400">
              <a:solidFill>
                <a:schemeClr val="accent2"/>
              </a:solidFill>
              <a:latin typeface="Apercu Medium" panose="02000506040000020004" pitchFamily="2" charset="77"/>
            </a:endParaRPr>
          </a:p>
        </p:txBody>
      </p:sp>
      <p:sp>
        <p:nvSpPr>
          <p:cNvPr id="13" name="TextBox 12">
            <a:extLst>
              <a:ext uri="{FF2B5EF4-FFF2-40B4-BE49-F238E27FC236}">
                <a16:creationId xmlns:a16="http://schemas.microsoft.com/office/drawing/2014/main" id="{74A0A2D1-24D6-B5EF-8595-7841EFB24C8F}"/>
              </a:ext>
            </a:extLst>
          </p:cNvPr>
          <p:cNvSpPr txBox="1"/>
          <p:nvPr/>
        </p:nvSpPr>
        <p:spPr>
          <a:xfrm>
            <a:off x="708593" y="2013464"/>
            <a:ext cx="4847255" cy="3003515"/>
          </a:xfrm>
          <a:prstGeom prst="rect">
            <a:avLst/>
          </a:prstGeom>
          <a:noFill/>
        </p:spPr>
        <p:txBody>
          <a:bodyPr wrap="square" rtlCol="0">
            <a:spAutoFit/>
          </a:bodyPr>
          <a:lstStyle/>
          <a:p>
            <a:pPr marL="285750" indent="-285750" fontAlgn="base">
              <a:lnSpc>
                <a:spcPct val="150000"/>
              </a:lnSpc>
              <a:buFont typeface="Arial" panose="020B0604020202020204" pitchFamily="34" charset="0"/>
              <a:buChar char="•"/>
            </a:pPr>
            <a:r>
              <a:rPr lang="en-US" sz="1600">
                <a:latin typeface="Apercu" panose="02000506040000020004" pitchFamily="2" charset="77"/>
              </a:rPr>
              <a:t>Full-screen takeover on Windows and macOS </a:t>
            </a:r>
          </a:p>
          <a:p>
            <a:pPr marL="285750" indent="-285750" fontAlgn="base">
              <a:lnSpc>
                <a:spcPct val="150000"/>
              </a:lnSpc>
              <a:buFont typeface="Arial" panose="020B0604020202020204" pitchFamily="34" charset="0"/>
              <a:buChar char="•"/>
            </a:pPr>
            <a:r>
              <a:rPr lang="en-US" sz="1600">
                <a:latin typeface="Apercu" panose="02000506040000020004" pitchFamily="2" charset="77"/>
              </a:rPr>
              <a:t>Tray app with session persistence </a:t>
            </a:r>
          </a:p>
          <a:p>
            <a:pPr marL="285750" indent="-285750" fontAlgn="base">
              <a:lnSpc>
                <a:spcPct val="150000"/>
              </a:lnSpc>
              <a:buFont typeface="Arial" panose="020B0604020202020204" pitchFamily="34" charset="0"/>
              <a:buChar char="•"/>
            </a:pPr>
            <a:r>
              <a:rPr lang="en-US" sz="1600">
                <a:latin typeface="Apercu" panose="02000506040000020004" pitchFamily="2" charset="77"/>
              </a:rPr>
              <a:t>User group-based location detection (SSO/LDAP/Google/SAML) </a:t>
            </a:r>
          </a:p>
          <a:p>
            <a:pPr marL="285750" indent="-285750" fontAlgn="base">
              <a:lnSpc>
                <a:spcPct val="150000"/>
              </a:lnSpc>
              <a:buFont typeface="Arial" panose="020B0604020202020204" pitchFamily="34" charset="0"/>
              <a:buChar char="•"/>
            </a:pPr>
            <a:r>
              <a:rPr lang="en-US" sz="1600">
                <a:latin typeface="Apercu" panose="02000506040000020004" pitchFamily="2" charset="77"/>
              </a:rPr>
              <a:t>Mandatory acknowledgment with audit trail </a:t>
            </a:r>
          </a:p>
          <a:p>
            <a:pPr marL="285750" indent="-285750" fontAlgn="base">
              <a:lnSpc>
                <a:spcPct val="150000"/>
              </a:lnSpc>
              <a:buFont typeface="Arial" panose="020B0604020202020204" pitchFamily="34" charset="0"/>
              <a:buChar char="•"/>
            </a:pPr>
            <a:r>
              <a:rPr lang="en-US" sz="1600">
                <a:latin typeface="Apercu" panose="02000506040000020004" pitchFamily="2" charset="77"/>
              </a:rPr>
              <a:t>Broadcast summary with per-user tracking </a:t>
            </a:r>
          </a:p>
          <a:p>
            <a:pPr marL="285750" indent="-285750" fontAlgn="base">
              <a:lnSpc>
                <a:spcPct val="150000"/>
              </a:lnSpc>
              <a:buFont typeface="Arial" panose="020B0604020202020204" pitchFamily="34" charset="0"/>
              <a:buChar char="•"/>
            </a:pPr>
            <a:r>
              <a:rPr lang="en-US" sz="1600">
                <a:latin typeface="Apercu" panose="02000506040000020004" pitchFamily="2" charset="77"/>
              </a:rPr>
              <a:t>Emergency API integration </a:t>
            </a:r>
          </a:p>
          <a:p>
            <a:pPr marL="285750" indent="-285750" fontAlgn="base">
              <a:lnSpc>
                <a:spcPct val="150000"/>
              </a:lnSpc>
              <a:buFont typeface="Arial" panose="020B0604020202020204" pitchFamily="34" charset="0"/>
              <a:buChar char="•"/>
            </a:pPr>
            <a:r>
              <a:rPr lang="en-US" sz="1600">
                <a:latin typeface="Apercu" panose="02000506040000020004" pitchFamily="2" charset="77"/>
              </a:rPr>
              <a:t>CSV export for compliance reporting </a:t>
            </a:r>
          </a:p>
        </p:txBody>
      </p:sp>
      <p:sp>
        <p:nvSpPr>
          <p:cNvPr id="15" name="TextBox 14">
            <a:extLst>
              <a:ext uri="{FF2B5EF4-FFF2-40B4-BE49-F238E27FC236}">
                <a16:creationId xmlns:a16="http://schemas.microsoft.com/office/drawing/2014/main" id="{3BCB48E5-955E-170C-6E2E-0CBD455BF568}"/>
              </a:ext>
            </a:extLst>
          </p:cNvPr>
          <p:cNvSpPr txBox="1"/>
          <p:nvPr/>
        </p:nvSpPr>
        <p:spPr>
          <a:xfrm>
            <a:off x="6241292" y="2013464"/>
            <a:ext cx="4847255" cy="1532343"/>
          </a:xfrm>
          <a:prstGeom prst="rect">
            <a:avLst/>
          </a:prstGeom>
          <a:noFill/>
        </p:spPr>
        <p:txBody>
          <a:bodyPr wrap="square" rtlCol="0">
            <a:spAutoFit/>
          </a:bodyPr>
          <a:lstStyle/>
          <a:p>
            <a:pPr marL="285750" indent="-285750" fontAlgn="base">
              <a:lnSpc>
                <a:spcPct val="150000"/>
              </a:lnSpc>
              <a:buFont typeface="Arial" panose="020B0604020202020204" pitchFamily="34" charset="0"/>
              <a:buChar char="•"/>
            </a:pPr>
            <a:r>
              <a:rPr lang="en-US" sz="1600">
                <a:latin typeface="Apercu" panose="02000506040000020004" pitchFamily="2" charset="77"/>
              </a:rPr>
              <a:t>Enhanced location detection methods (subnet/IP-based, geofencing, nearby rooms) </a:t>
            </a:r>
          </a:p>
          <a:p>
            <a:pPr marL="285750" indent="-285750" fontAlgn="base">
              <a:lnSpc>
                <a:spcPct val="150000"/>
              </a:lnSpc>
              <a:buFont typeface="Arial" panose="020B0604020202020204" pitchFamily="34" charset="0"/>
              <a:buChar char="•"/>
            </a:pPr>
            <a:r>
              <a:rPr lang="en-US" sz="1600">
                <a:latin typeface="Apercu" panose="02000506040000020004" pitchFamily="2" charset="77"/>
              </a:rPr>
              <a:t>ChromeOS PWA persistent notification  </a:t>
            </a:r>
          </a:p>
          <a:p>
            <a:pPr marL="285750" indent="-285750" fontAlgn="base">
              <a:lnSpc>
                <a:spcPct val="150000"/>
              </a:lnSpc>
              <a:buFont typeface="Arial" panose="020B0604020202020204" pitchFamily="34" charset="0"/>
              <a:buChar char="•"/>
            </a:pPr>
            <a:r>
              <a:rPr lang="en-US" sz="1600">
                <a:latin typeface="Apercu" panose="02000506040000020004" pitchFamily="2" charset="77"/>
              </a:rPr>
              <a:t>Enhanced role-based permissions</a:t>
            </a:r>
          </a:p>
        </p:txBody>
      </p:sp>
      <p:sp>
        <p:nvSpPr>
          <p:cNvPr id="16" name="TextBox 15">
            <a:extLst>
              <a:ext uri="{FF2B5EF4-FFF2-40B4-BE49-F238E27FC236}">
                <a16:creationId xmlns:a16="http://schemas.microsoft.com/office/drawing/2014/main" id="{21787DAE-B2A4-2D90-F173-BAE18AA138B6}"/>
              </a:ext>
            </a:extLst>
          </p:cNvPr>
          <p:cNvSpPr txBox="1"/>
          <p:nvPr/>
        </p:nvSpPr>
        <p:spPr>
          <a:xfrm>
            <a:off x="6241291" y="4270270"/>
            <a:ext cx="5044025" cy="1156855"/>
          </a:xfrm>
          <a:prstGeom prst="rect">
            <a:avLst/>
          </a:prstGeom>
          <a:noFill/>
        </p:spPr>
        <p:txBody>
          <a:bodyPr wrap="square" rtlCol="0">
            <a:spAutoFit/>
          </a:bodyPr>
          <a:lstStyle/>
          <a:p>
            <a:pPr marL="285750" indent="-285750" fontAlgn="base">
              <a:lnSpc>
                <a:spcPct val="150000"/>
              </a:lnSpc>
              <a:buFont typeface="Arial" panose="020B0604020202020204" pitchFamily="34" charset="0"/>
              <a:buChar char="•"/>
            </a:pPr>
            <a:r>
              <a:rPr lang="en-US" sz="1600">
                <a:latin typeface="Apercu" panose="02000506040000020004" pitchFamily="2" charset="77"/>
              </a:rPr>
              <a:t>Lock-screen visibility on Windows </a:t>
            </a:r>
          </a:p>
          <a:p>
            <a:pPr marL="285750" indent="-285750" fontAlgn="base">
              <a:lnSpc>
                <a:spcPct val="150000"/>
              </a:lnSpc>
              <a:buFont typeface="Arial" panose="020B0604020202020204" pitchFamily="34" charset="0"/>
              <a:buChar char="•"/>
            </a:pPr>
            <a:r>
              <a:rPr lang="en-US" sz="1600">
                <a:latin typeface="Apercu" panose="02000506040000020004" pitchFamily="2" charset="77"/>
              </a:rPr>
              <a:t>Emergency text announcements support for Device alerts </a:t>
            </a:r>
          </a:p>
        </p:txBody>
      </p:sp>
    </p:spTree>
    <p:extLst>
      <p:ext uri="{BB962C8B-B14F-4D97-AF65-F5344CB8AC3E}">
        <p14:creationId xmlns:p14="http://schemas.microsoft.com/office/powerpoint/2010/main" val="31009078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a:extLst>
            <a:ext uri="{FF2B5EF4-FFF2-40B4-BE49-F238E27FC236}">
              <a16:creationId xmlns:a16="http://schemas.microsoft.com/office/drawing/2014/main" id="{9587C4AE-FEF3-22AF-0F4B-1E64B6AB4FFF}"/>
            </a:ext>
          </a:extLst>
        </p:cNvPr>
        <p:cNvGrpSpPr/>
        <p:nvPr/>
      </p:nvGrpSpPr>
      <p:grpSpPr>
        <a:xfrm>
          <a:off x="0" y="0"/>
          <a:ext cx="0" cy="0"/>
          <a:chOff x="0" y="0"/>
          <a:chExt cx="0" cy="0"/>
        </a:xfrm>
      </p:grpSpPr>
      <p:sp>
        <p:nvSpPr>
          <p:cNvPr id="22" name="Oval 21">
            <a:extLst>
              <a:ext uri="{FF2B5EF4-FFF2-40B4-BE49-F238E27FC236}">
                <a16:creationId xmlns:a16="http://schemas.microsoft.com/office/drawing/2014/main" id="{4F5C4B54-DFC6-7FEF-5B11-13DC5CFD8E31}"/>
              </a:ext>
            </a:extLst>
          </p:cNvPr>
          <p:cNvSpPr/>
          <p:nvPr/>
        </p:nvSpPr>
        <p:spPr>
          <a:xfrm>
            <a:off x="8845920" y="1805172"/>
            <a:ext cx="452350" cy="452350"/>
          </a:xfrm>
          <a:prstGeom prst="ellipse">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668F4F1E-41D4-7193-4761-AAD6FEDAB8A7}"/>
              </a:ext>
            </a:extLst>
          </p:cNvPr>
          <p:cNvGrpSpPr/>
          <p:nvPr/>
        </p:nvGrpSpPr>
        <p:grpSpPr>
          <a:xfrm>
            <a:off x="9072095" y="-588630"/>
            <a:ext cx="4584268" cy="3713484"/>
            <a:chOff x="9072095" y="-588630"/>
            <a:chExt cx="4584268" cy="3713484"/>
          </a:xfrm>
        </p:grpSpPr>
        <p:sp>
          <p:nvSpPr>
            <p:cNvPr id="23" name="Oval 22">
              <a:extLst>
                <a:ext uri="{FF2B5EF4-FFF2-40B4-BE49-F238E27FC236}">
                  <a16:creationId xmlns:a16="http://schemas.microsoft.com/office/drawing/2014/main" id="{5D584F2F-9C12-13E5-E0EC-24F6B68F7755}"/>
                </a:ext>
              </a:extLst>
            </p:cNvPr>
            <p:cNvSpPr/>
            <p:nvPr/>
          </p:nvSpPr>
          <p:spPr>
            <a:xfrm>
              <a:off x="10493083" y="-588630"/>
              <a:ext cx="2781434" cy="2781434"/>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4519CBC8-3224-CA69-98D0-2C2D079F58A1}"/>
                </a:ext>
              </a:extLst>
            </p:cNvPr>
            <p:cNvSpPr/>
            <p:nvPr/>
          </p:nvSpPr>
          <p:spPr>
            <a:xfrm>
              <a:off x="10088660" y="1997448"/>
              <a:ext cx="520148" cy="52014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5157B046-86BD-13CF-A6EC-4CD31AADB954}"/>
                </a:ext>
              </a:extLst>
            </p:cNvPr>
            <p:cNvSpPr/>
            <p:nvPr/>
          </p:nvSpPr>
          <p:spPr>
            <a:xfrm>
              <a:off x="10880404" y="624998"/>
              <a:ext cx="523548" cy="523548"/>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DD0AD049-0223-4907-A87B-93B6A62A65E6}"/>
                </a:ext>
              </a:extLst>
            </p:cNvPr>
            <p:cNvSpPr/>
            <p:nvPr/>
          </p:nvSpPr>
          <p:spPr>
            <a:xfrm>
              <a:off x="9072095" y="204793"/>
              <a:ext cx="1105838" cy="1105838"/>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55310FE3-104C-0D3A-66C7-F1072089319F}"/>
                </a:ext>
              </a:extLst>
            </p:cNvPr>
            <p:cNvSpPr/>
            <p:nvPr/>
          </p:nvSpPr>
          <p:spPr>
            <a:xfrm>
              <a:off x="11333596" y="802087"/>
              <a:ext cx="2322767" cy="2322767"/>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30F1DBEF-3295-6784-5D15-CDB06B338596}"/>
              </a:ext>
            </a:extLst>
          </p:cNvPr>
          <p:cNvSpPr txBox="1"/>
          <p:nvPr/>
        </p:nvSpPr>
        <p:spPr>
          <a:xfrm>
            <a:off x="11198087" y="-265043"/>
            <a:ext cx="231154" cy="369332"/>
          </a:xfrm>
          <a:prstGeom prst="rect">
            <a:avLst/>
          </a:prstGeom>
          <a:noFill/>
        </p:spPr>
        <p:txBody>
          <a:bodyPr wrap="none" rtlCol="0">
            <a:spAutoFit/>
          </a:bodyPr>
          <a:lstStyle/>
          <a:p>
            <a:r>
              <a:rPr lang="en-US"/>
              <a:t> </a:t>
            </a:r>
          </a:p>
        </p:txBody>
      </p:sp>
      <p:grpSp>
        <p:nvGrpSpPr>
          <p:cNvPr id="19" name="Group 18">
            <a:extLst>
              <a:ext uri="{FF2B5EF4-FFF2-40B4-BE49-F238E27FC236}">
                <a16:creationId xmlns:a16="http://schemas.microsoft.com/office/drawing/2014/main" id="{1963F778-8460-23AA-09D9-8B68BBF58E1F}"/>
              </a:ext>
            </a:extLst>
          </p:cNvPr>
          <p:cNvGrpSpPr/>
          <p:nvPr/>
        </p:nvGrpSpPr>
        <p:grpSpPr>
          <a:xfrm>
            <a:off x="-1426840" y="4240940"/>
            <a:ext cx="4261742" cy="4430908"/>
            <a:chOff x="-1176401" y="4577184"/>
            <a:chExt cx="4261742" cy="4430908"/>
          </a:xfrm>
        </p:grpSpPr>
        <p:sp>
          <p:nvSpPr>
            <p:cNvPr id="16" name="Oval 15">
              <a:extLst>
                <a:ext uri="{FF2B5EF4-FFF2-40B4-BE49-F238E27FC236}">
                  <a16:creationId xmlns:a16="http://schemas.microsoft.com/office/drawing/2014/main" id="{DBACE98E-CCF5-342C-2B05-FFB4EF336E1D}"/>
                </a:ext>
              </a:extLst>
            </p:cNvPr>
            <p:cNvSpPr/>
            <p:nvPr/>
          </p:nvSpPr>
          <p:spPr>
            <a:xfrm>
              <a:off x="-630301" y="5292450"/>
              <a:ext cx="3715642" cy="3715642"/>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EE02BB61-889E-8A3C-0D4C-085D802B360E}"/>
                </a:ext>
              </a:extLst>
            </p:cNvPr>
            <p:cNvSpPr/>
            <p:nvPr/>
          </p:nvSpPr>
          <p:spPr>
            <a:xfrm>
              <a:off x="-1176401" y="4577184"/>
              <a:ext cx="2768972" cy="2768972"/>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746E12AA-009D-520A-C98C-D4B6C6ECE8D9}"/>
                </a:ext>
              </a:extLst>
            </p:cNvPr>
            <p:cNvSpPr/>
            <p:nvPr/>
          </p:nvSpPr>
          <p:spPr>
            <a:xfrm>
              <a:off x="2222872" y="5719104"/>
              <a:ext cx="485131" cy="485131"/>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9" name="Picture 28">
            <a:hlinkClick r:id="rId3" action="ppaction://hlinksldjump"/>
            <a:extLst>
              <a:ext uri="{FF2B5EF4-FFF2-40B4-BE49-F238E27FC236}">
                <a16:creationId xmlns:a16="http://schemas.microsoft.com/office/drawing/2014/main" id="{C240ABE8-B440-3F6E-5402-9E88C2E98A6F}"/>
              </a:ext>
            </a:extLst>
          </p:cNvPr>
          <p:cNvPicPr>
            <a:picLocks noChangeAspect="1"/>
          </p:cNvPicPr>
          <p:nvPr/>
        </p:nvPicPr>
        <p:blipFill>
          <a:blip r:embed="rId4"/>
          <a:srcRect/>
          <a:stretch/>
        </p:blipFill>
        <p:spPr>
          <a:xfrm>
            <a:off x="11379367" y="6073292"/>
            <a:ext cx="561387" cy="561387"/>
          </a:xfrm>
          <a:prstGeom prst="rect">
            <a:avLst/>
          </a:prstGeom>
        </p:spPr>
      </p:pic>
      <p:sp>
        <p:nvSpPr>
          <p:cNvPr id="2" name="TextBox 1">
            <a:extLst>
              <a:ext uri="{FF2B5EF4-FFF2-40B4-BE49-F238E27FC236}">
                <a16:creationId xmlns:a16="http://schemas.microsoft.com/office/drawing/2014/main" id="{0A98D268-E6EA-50F6-6E4C-C13FFD44B67B}"/>
              </a:ext>
            </a:extLst>
          </p:cNvPr>
          <p:cNvSpPr txBox="1"/>
          <p:nvPr/>
        </p:nvSpPr>
        <p:spPr>
          <a:xfrm>
            <a:off x="534091" y="2606672"/>
            <a:ext cx="5231709" cy="276999"/>
          </a:xfrm>
          <a:prstGeom prst="rect">
            <a:avLst/>
          </a:prstGeom>
          <a:noFill/>
        </p:spPr>
        <p:txBody>
          <a:bodyPr wrap="square" rtlCol="0">
            <a:spAutoFit/>
          </a:bodyPr>
          <a:lstStyle/>
          <a:p>
            <a:r>
              <a:rPr lang="en-US" sz="1200" spc="300">
                <a:solidFill>
                  <a:schemeClr val="accent1">
                    <a:lumMod val="20000"/>
                    <a:lumOff val="80000"/>
                  </a:schemeClr>
                </a:solidFill>
                <a:latin typeface="Apercu" panose="02000506040000020004" pitchFamily="2" charset="77"/>
              </a:rPr>
              <a:t>DEVICE ALERTS</a:t>
            </a:r>
          </a:p>
        </p:txBody>
      </p:sp>
      <p:sp>
        <p:nvSpPr>
          <p:cNvPr id="3" name="TextBox 2">
            <a:extLst>
              <a:ext uri="{FF2B5EF4-FFF2-40B4-BE49-F238E27FC236}">
                <a16:creationId xmlns:a16="http://schemas.microsoft.com/office/drawing/2014/main" id="{05F700A6-FE2F-6DD7-076A-C5DEA482ABE8}"/>
              </a:ext>
            </a:extLst>
          </p:cNvPr>
          <p:cNvSpPr txBox="1"/>
          <p:nvPr/>
        </p:nvSpPr>
        <p:spPr>
          <a:xfrm>
            <a:off x="534091" y="2877693"/>
            <a:ext cx="8330509" cy="923330"/>
          </a:xfrm>
          <a:prstGeom prst="rect">
            <a:avLst/>
          </a:prstGeom>
          <a:noFill/>
        </p:spPr>
        <p:txBody>
          <a:bodyPr wrap="square" rtlCol="0">
            <a:spAutoFit/>
          </a:bodyPr>
          <a:lstStyle/>
          <a:p>
            <a:r>
              <a:rPr lang="en-US" sz="5400" spc="300">
                <a:solidFill>
                  <a:schemeClr val="bg1"/>
                </a:solidFill>
                <a:latin typeface="Apercu Medium" panose="02000506040000020004" pitchFamily="2" charset="77"/>
              </a:rPr>
              <a:t>PRICING</a:t>
            </a:r>
          </a:p>
        </p:txBody>
      </p:sp>
    </p:spTree>
    <p:extLst>
      <p:ext uri="{BB962C8B-B14F-4D97-AF65-F5344CB8AC3E}">
        <p14:creationId xmlns:p14="http://schemas.microsoft.com/office/powerpoint/2010/main" val="32042914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BAA78-C6B2-DDFF-D034-745B403B05D4}"/>
            </a:ext>
          </a:extLst>
        </p:cNvPr>
        <p:cNvGrpSpPr/>
        <p:nvPr/>
      </p:nvGrpSpPr>
      <p:grpSpPr>
        <a:xfrm>
          <a:off x="0" y="0"/>
          <a:ext cx="0" cy="0"/>
          <a:chOff x="0" y="0"/>
          <a:chExt cx="0" cy="0"/>
        </a:xfrm>
      </p:grpSpPr>
      <p:sp>
        <p:nvSpPr>
          <p:cNvPr id="8" name="Rounded Rectangle 7">
            <a:extLst>
              <a:ext uri="{FF2B5EF4-FFF2-40B4-BE49-F238E27FC236}">
                <a16:creationId xmlns:a16="http://schemas.microsoft.com/office/drawing/2014/main" id="{DBD1F638-7671-D87B-3287-9E1B580FF8D4}"/>
              </a:ext>
            </a:extLst>
          </p:cNvPr>
          <p:cNvSpPr/>
          <p:nvPr/>
        </p:nvSpPr>
        <p:spPr>
          <a:xfrm>
            <a:off x="5116010" y="676763"/>
            <a:ext cx="7511970" cy="5218043"/>
          </a:xfrm>
          <a:prstGeom prst="roundRect">
            <a:avLst>
              <a:gd name="adj" fmla="val 282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35D1C7B0-5ACA-E05C-1874-427FEA808294}"/>
              </a:ext>
            </a:extLst>
          </p:cNvPr>
          <p:cNvSpPr txBox="1"/>
          <p:nvPr/>
        </p:nvSpPr>
        <p:spPr>
          <a:xfrm>
            <a:off x="537985" y="963193"/>
            <a:ext cx="4578025"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$999 USD per site</a:t>
            </a:r>
            <a:endParaRPr lang="en-US" sz="3200">
              <a:solidFill>
                <a:srgbClr val="38246D"/>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1B9402CD-B77D-3B8B-C5EE-984C5D6922CA}"/>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79D9C401-FF96-7309-D51D-2BD7C81B1C9E}"/>
              </a:ext>
            </a:extLst>
          </p:cNvPr>
          <p:cNvSpPr txBox="1"/>
          <p:nvPr/>
        </p:nvSpPr>
        <p:spPr>
          <a:xfrm>
            <a:off x="537985" y="686194"/>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PRICING UNITED STATES</a:t>
            </a:r>
          </a:p>
        </p:txBody>
      </p:sp>
      <p:sp>
        <p:nvSpPr>
          <p:cNvPr id="7" name="TextBox 6">
            <a:extLst>
              <a:ext uri="{FF2B5EF4-FFF2-40B4-BE49-F238E27FC236}">
                <a16:creationId xmlns:a16="http://schemas.microsoft.com/office/drawing/2014/main" id="{892B9865-63FC-259B-7718-B1F525DB759B}"/>
              </a:ext>
            </a:extLst>
          </p:cNvPr>
          <p:cNvSpPr txBox="1"/>
          <p:nvPr/>
        </p:nvSpPr>
        <p:spPr>
          <a:xfrm>
            <a:off x="574270" y="1547968"/>
            <a:ext cx="4078753" cy="830997"/>
          </a:xfrm>
          <a:prstGeom prst="rect">
            <a:avLst/>
          </a:prstGeom>
          <a:noFill/>
        </p:spPr>
        <p:txBody>
          <a:bodyPr wrap="square" rtlCol="0">
            <a:spAutoFit/>
          </a:bodyPr>
          <a:lstStyle/>
          <a:p>
            <a:r>
              <a:rPr lang="en-US" sz="1600">
                <a:solidFill>
                  <a:schemeClr val="tx1">
                    <a:lumMod val="75000"/>
                    <a:lumOff val="25000"/>
                  </a:schemeClr>
                </a:solidFill>
                <a:latin typeface="Apercu Light" panose="02000506030000020004" pitchFamily="2" charset="77"/>
              </a:rPr>
              <a:t>Competitive market entry pricing is designed to make Device Alerts accessible to schools and districts of all sizes. </a:t>
            </a:r>
            <a:endParaRPr lang="en-US" sz="1400">
              <a:solidFill>
                <a:schemeClr val="tx1">
                  <a:lumMod val="75000"/>
                  <a:lumOff val="25000"/>
                </a:schemeClr>
              </a:solidFill>
              <a:latin typeface="Apercu Light" panose="02000506030000020004" pitchFamily="2" charset="77"/>
            </a:endParaRPr>
          </a:p>
        </p:txBody>
      </p:sp>
      <p:pic>
        <p:nvPicPr>
          <p:cNvPr id="9" name="Picture 8">
            <a:extLst>
              <a:ext uri="{FF2B5EF4-FFF2-40B4-BE49-F238E27FC236}">
                <a16:creationId xmlns:a16="http://schemas.microsoft.com/office/drawing/2014/main" id="{3032DA02-A95C-5795-9047-1F8610E6724F}"/>
              </a:ext>
            </a:extLst>
          </p:cNvPr>
          <p:cNvPicPr>
            <a:picLocks noChangeAspect="1"/>
          </p:cNvPicPr>
          <p:nvPr/>
        </p:nvPicPr>
        <p:blipFill>
          <a:blip r:embed="rId3"/>
          <a:srcRect l="1334" r="1334"/>
          <a:stretch/>
        </p:blipFill>
        <p:spPr>
          <a:xfrm>
            <a:off x="5116009" y="676764"/>
            <a:ext cx="7257327" cy="4194154"/>
          </a:xfrm>
          <a:prstGeom prst="roundRect">
            <a:avLst>
              <a:gd name="adj" fmla="val 3010"/>
            </a:avLst>
          </a:prstGeom>
          <a:effectLst/>
        </p:spPr>
      </p:pic>
      <p:sp>
        <p:nvSpPr>
          <p:cNvPr id="3" name="TextBox 2">
            <a:extLst>
              <a:ext uri="{FF2B5EF4-FFF2-40B4-BE49-F238E27FC236}">
                <a16:creationId xmlns:a16="http://schemas.microsoft.com/office/drawing/2014/main" id="{4DE934DF-A3B6-B170-E18D-5D6A8A9466E1}"/>
              </a:ext>
            </a:extLst>
          </p:cNvPr>
          <p:cNvSpPr txBox="1"/>
          <p:nvPr/>
        </p:nvSpPr>
        <p:spPr>
          <a:xfrm>
            <a:off x="574270" y="2531816"/>
            <a:ext cx="4078753" cy="2339102"/>
          </a:xfrm>
          <a:prstGeom prst="rect">
            <a:avLst/>
          </a:prstGeom>
          <a:noFill/>
        </p:spPr>
        <p:txBody>
          <a:bodyPr wrap="square" rtlCol="0">
            <a:spAutoFit/>
          </a:bodyPr>
          <a:lstStyle/>
          <a:p>
            <a:pPr fontAlgn="base"/>
            <a:r>
              <a:rPr lang="en-US">
                <a:solidFill>
                  <a:schemeClr val="accent1"/>
                </a:solidFill>
                <a:latin typeface="Apercu Medium" panose="02000506040000020004" pitchFamily="2" charset="77"/>
              </a:rPr>
              <a:t>What's Included: </a:t>
            </a:r>
          </a:p>
          <a:p>
            <a:pPr marL="285750" indent="-285750" fontAlgn="base">
              <a:buFont typeface="Arial" panose="020B0604020202020204" pitchFamily="34" charset="0"/>
              <a:buChar char="•"/>
            </a:pPr>
            <a:r>
              <a:rPr lang="en-US" sz="1600">
                <a:solidFill>
                  <a:schemeClr val="tx1">
                    <a:lumMod val="75000"/>
                    <a:lumOff val="25000"/>
                  </a:schemeClr>
                </a:solidFill>
                <a:latin typeface="Apercu Light" panose="02000506030000020004" pitchFamily="2" charset="77"/>
              </a:rPr>
              <a:t>Unlimited staff devices per site </a:t>
            </a:r>
          </a:p>
          <a:p>
            <a:pPr marL="285750" indent="-285750" fontAlgn="base">
              <a:buFont typeface="Arial" panose="020B0604020202020204" pitchFamily="34" charset="0"/>
              <a:buChar char="•"/>
            </a:pPr>
            <a:r>
              <a:rPr lang="en-US" sz="1600">
                <a:solidFill>
                  <a:schemeClr val="tx1">
                    <a:lumMod val="75000"/>
                    <a:lumOff val="25000"/>
                  </a:schemeClr>
                </a:solidFill>
                <a:latin typeface="Apercu Light" panose="02000506030000020004" pitchFamily="2" charset="77"/>
              </a:rPr>
              <a:t>All current features plus upcoming enhancements </a:t>
            </a:r>
          </a:p>
          <a:p>
            <a:pPr marL="285750" indent="-285750" fontAlgn="base">
              <a:buFont typeface="Arial" panose="020B0604020202020204" pitchFamily="34" charset="0"/>
              <a:buChar char="•"/>
            </a:pPr>
            <a:r>
              <a:rPr lang="en-US" sz="1600">
                <a:solidFill>
                  <a:schemeClr val="tx1">
                    <a:lumMod val="75000"/>
                    <a:lumOff val="25000"/>
                  </a:schemeClr>
                </a:solidFill>
                <a:latin typeface="Apercu Light" panose="02000506030000020004" pitchFamily="2" charset="77"/>
              </a:rPr>
              <a:t>Emergency API access for third-party integrations </a:t>
            </a:r>
          </a:p>
          <a:p>
            <a:pPr marL="285750" indent="-285750" fontAlgn="base">
              <a:buFont typeface="Arial" panose="020B0604020202020204" pitchFamily="34" charset="0"/>
              <a:buChar char="•"/>
            </a:pPr>
            <a:r>
              <a:rPr lang="en-US" sz="1600">
                <a:solidFill>
                  <a:schemeClr val="tx1">
                    <a:lumMod val="75000"/>
                    <a:lumOff val="25000"/>
                  </a:schemeClr>
                </a:solidFill>
                <a:latin typeface="Apercu Light" panose="02000506030000020004" pitchFamily="2" charset="77"/>
              </a:rPr>
              <a:t>Full audit trail and compliance reporting </a:t>
            </a:r>
          </a:p>
          <a:p>
            <a:pPr marL="285750" indent="-285750" fontAlgn="base">
              <a:buFont typeface="Arial" panose="020B0604020202020204" pitchFamily="34" charset="0"/>
              <a:buChar char="•"/>
            </a:pPr>
            <a:r>
              <a:rPr lang="en-US" sz="1600">
                <a:solidFill>
                  <a:schemeClr val="tx1">
                    <a:lumMod val="75000"/>
                    <a:lumOff val="25000"/>
                  </a:schemeClr>
                </a:solidFill>
                <a:latin typeface="Apercu Light" panose="02000506030000020004" pitchFamily="2" charset="77"/>
              </a:rPr>
              <a:t>Standard Vivi support </a:t>
            </a:r>
          </a:p>
        </p:txBody>
      </p:sp>
      <p:sp>
        <p:nvSpPr>
          <p:cNvPr id="4" name="TextBox 3">
            <a:extLst>
              <a:ext uri="{FF2B5EF4-FFF2-40B4-BE49-F238E27FC236}">
                <a16:creationId xmlns:a16="http://schemas.microsoft.com/office/drawing/2014/main" id="{6129CAF5-31FC-6446-5D1B-D57B4969B1F7}"/>
              </a:ext>
            </a:extLst>
          </p:cNvPr>
          <p:cNvSpPr txBox="1"/>
          <p:nvPr/>
        </p:nvSpPr>
        <p:spPr>
          <a:xfrm>
            <a:off x="574270" y="5008798"/>
            <a:ext cx="4078753" cy="1107996"/>
          </a:xfrm>
          <a:prstGeom prst="rect">
            <a:avLst/>
          </a:prstGeom>
          <a:noFill/>
        </p:spPr>
        <p:txBody>
          <a:bodyPr wrap="square" rtlCol="0">
            <a:spAutoFit/>
          </a:bodyPr>
          <a:lstStyle/>
          <a:p>
            <a:pPr fontAlgn="base"/>
            <a:r>
              <a:rPr lang="en-US">
                <a:solidFill>
                  <a:schemeClr val="accent1"/>
                </a:solidFill>
                <a:latin typeface="Apercu Medium" panose="02000506040000020004" pitchFamily="2" charset="77"/>
              </a:rPr>
              <a:t>Existing Vivi Customers</a:t>
            </a:r>
          </a:p>
          <a:p>
            <a:pPr fontAlgn="base"/>
            <a:r>
              <a:rPr lang="en-US" sz="1600">
                <a:solidFill>
                  <a:schemeClr val="tx1">
                    <a:lumMod val="75000"/>
                    <a:lumOff val="25000"/>
                  </a:schemeClr>
                </a:solidFill>
                <a:latin typeface="Apercu Light" panose="02000506030000020004" pitchFamily="2" charset="77"/>
              </a:rPr>
              <a:t>Add Device Alerts as a $999/site add-on to extend your current emergency communications investment.  </a:t>
            </a:r>
            <a:endParaRPr lang="en-US" sz="1400">
              <a:solidFill>
                <a:schemeClr val="tx1">
                  <a:lumMod val="75000"/>
                  <a:lumOff val="25000"/>
                </a:schemeClr>
              </a:solidFill>
              <a:latin typeface="Apercu Light" panose="02000506030000020004" pitchFamily="2" charset="77"/>
            </a:endParaRPr>
          </a:p>
        </p:txBody>
      </p:sp>
      <p:sp>
        <p:nvSpPr>
          <p:cNvPr id="6" name="TextBox 5">
            <a:extLst>
              <a:ext uri="{FF2B5EF4-FFF2-40B4-BE49-F238E27FC236}">
                <a16:creationId xmlns:a16="http://schemas.microsoft.com/office/drawing/2014/main" id="{211A6B12-151A-A950-16AA-AFCCD3CA51D1}"/>
              </a:ext>
            </a:extLst>
          </p:cNvPr>
          <p:cNvSpPr txBox="1"/>
          <p:nvPr/>
        </p:nvSpPr>
        <p:spPr>
          <a:xfrm>
            <a:off x="555481" y="6254674"/>
            <a:ext cx="7511970" cy="276999"/>
          </a:xfrm>
          <a:prstGeom prst="rect">
            <a:avLst/>
          </a:prstGeom>
          <a:noFill/>
        </p:spPr>
        <p:txBody>
          <a:bodyPr wrap="square" rtlCol="0">
            <a:spAutoFit/>
          </a:bodyPr>
          <a:lstStyle/>
          <a:p>
            <a:r>
              <a:rPr lang="en-US" sz="1200">
                <a:solidFill>
                  <a:schemeClr val="tx1">
                    <a:lumMod val="75000"/>
                    <a:lumOff val="25000"/>
                  </a:schemeClr>
                </a:solidFill>
                <a:latin typeface="Apercu Light" panose="02000506030000020004" pitchFamily="2" charset="77"/>
              </a:rPr>
              <a:t>Note: Pricing for ANZ and EMEA regions is being finalized and will be communicated separately. </a:t>
            </a:r>
          </a:p>
        </p:txBody>
      </p:sp>
    </p:spTree>
    <p:extLst>
      <p:ext uri="{BB962C8B-B14F-4D97-AF65-F5344CB8AC3E}">
        <p14:creationId xmlns:p14="http://schemas.microsoft.com/office/powerpoint/2010/main" val="37253452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a:extLst>
            <a:ext uri="{FF2B5EF4-FFF2-40B4-BE49-F238E27FC236}">
              <a16:creationId xmlns:a16="http://schemas.microsoft.com/office/drawing/2014/main" id="{D0F96046-59D0-1C37-0834-634E9BBF647A}"/>
            </a:ext>
          </a:extLst>
        </p:cNvPr>
        <p:cNvGrpSpPr/>
        <p:nvPr/>
      </p:nvGrpSpPr>
      <p:grpSpPr>
        <a:xfrm>
          <a:off x="0" y="0"/>
          <a:ext cx="0" cy="0"/>
          <a:chOff x="0" y="0"/>
          <a:chExt cx="0" cy="0"/>
        </a:xfrm>
      </p:grpSpPr>
      <p:sp>
        <p:nvSpPr>
          <p:cNvPr id="22" name="Oval 21">
            <a:extLst>
              <a:ext uri="{FF2B5EF4-FFF2-40B4-BE49-F238E27FC236}">
                <a16:creationId xmlns:a16="http://schemas.microsoft.com/office/drawing/2014/main" id="{4948E0EF-6BAA-9448-160E-27BADD133625}"/>
              </a:ext>
            </a:extLst>
          </p:cNvPr>
          <p:cNvSpPr/>
          <p:nvPr/>
        </p:nvSpPr>
        <p:spPr>
          <a:xfrm>
            <a:off x="8845920" y="1805172"/>
            <a:ext cx="452350" cy="452350"/>
          </a:xfrm>
          <a:prstGeom prst="ellipse">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9A1408CF-5430-DB4E-3915-8FE4AFF40576}"/>
              </a:ext>
            </a:extLst>
          </p:cNvPr>
          <p:cNvGrpSpPr/>
          <p:nvPr/>
        </p:nvGrpSpPr>
        <p:grpSpPr>
          <a:xfrm>
            <a:off x="9072095" y="-588630"/>
            <a:ext cx="4584268" cy="3713484"/>
            <a:chOff x="9072095" y="-588630"/>
            <a:chExt cx="4584268" cy="3713484"/>
          </a:xfrm>
        </p:grpSpPr>
        <p:sp>
          <p:nvSpPr>
            <p:cNvPr id="23" name="Oval 22">
              <a:extLst>
                <a:ext uri="{FF2B5EF4-FFF2-40B4-BE49-F238E27FC236}">
                  <a16:creationId xmlns:a16="http://schemas.microsoft.com/office/drawing/2014/main" id="{79DCFF70-F524-28FC-BAF2-CBEA26606137}"/>
                </a:ext>
              </a:extLst>
            </p:cNvPr>
            <p:cNvSpPr/>
            <p:nvPr/>
          </p:nvSpPr>
          <p:spPr>
            <a:xfrm>
              <a:off x="10493083" y="-588630"/>
              <a:ext cx="2781434" cy="2781434"/>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A5F8E92F-E2FC-6C3A-600D-1AC705B3918A}"/>
                </a:ext>
              </a:extLst>
            </p:cNvPr>
            <p:cNvSpPr/>
            <p:nvPr/>
          </p:nvSpPr>
          <p:spPr>
            <a:xfrm>
              <a:off x="10088660" y="1997448"/>
              <a:ext cx="520148" cy="52014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84463F44-5982-53ED-1BD9-CAAB93340644}"/>
                </a:ext>
              </a:extLst>
            </p:cNvPr>
            <p:cNvSpPr/>
            <p:nvPr/>
          </p:nvSpPr>
          <p:spPr>
            <a:xfrm>
              <a:off x="10880404" y="624998"/>
              <a:ext cx="523548" cy="523548"/>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A1DB8BA1-5BF4-4C3D-114C-5CF75A94902B}"/>
                </a:ext>
              </a:extLst>
            </p:cNvPr>
            <p:cNvSpPr/>
            <p:nvPr/>
          </p:nvSpPr>
          <p:spPr>
            <a:xfrm>
              <a:off x="9072095" y="204793"/>
              <a:ext cx="1105838" cy="1105838"/>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918D45B8-7A6E-2655-725C-2782A6E5C515}"/>
                </a:ext>
              </a:extLst>
            </p:cNvPr>
            <p:cNvSpPr/>
            <p:nvPr/>
          </p:nvSpPr>
          <p:spPr>
            <a:xfrm>
              <a:off x="11333596" y="802087"/>
              <a:ext cx="2322767" cy="2322767"/>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393DBE8E-32CC-AB20-9B9A-1724A1681B4C}"/>
              </a:ext>
            </a:extLst>
          </p:cNvPr>
          <p:cNvSpPr txBox="1"/>
          <p:nvPr/>
        </p:nvSpPr>
        <p:spPr>
          <a:xfrm>
            <a:off x="11198087" y="-265043"/>
            <a:ext cx="231154" cy="369332"/>
          </a:xfrm>
          <a:prstGeom prst="rect">
            <a:avLst/>
          </a:prstGeom>
          <a:noFill/>
        </p:spPr>
        <p:txBody>
          <a:bodyPr wrap="none" rtlCol="0">
            <a:spAutoFit/>
          </a:bodyPr>
          <a:lstStyle/>
          <a:p>
            <a:r>
              <a:rPr lang="en-US"/>
              <a:t> </a:t>
            </a:r>
          </a:p>
        </p:txBody>
      </p:sp>
      <p:grpSp>
        <p:nvGrpSpPr>
          <p:cNvPr id="19" name="Group 18">
            <a:extLst>
              <a:ext uri="{FF2B5EF4-FFF2-40B4-BE49-F238E27FC236}">
                <a16:creationId xmlns:a16="http://schemas.microsoft.com/office/drawing/2014/main" id="{4EB37914-EF63-3817-A233-19D663FFE923}"/>
              </a:ext>
            </a:extLst>
          </p:cNvPr>
          <p:cNvGrpSpPr/>
          <p:nvPr/>
        </p:nvGrpSpPr>
        <p:grpSpPr>
          <a:xfrm>
            <a:off x="-1426840" y="4240940"/>
            <a:ext cx="4261742" cy="4430908"/>
            <a:chOff x="-1176401" y="4577184"/>
            <a:chExt cx="4261742" cy="4430908"/>
          </a:xfrm>
        </p:grpSpPr>
        <p:sp>
          <p:nvSpPr>
            <p:cNvPr id="16" name="Oval 15">
              <a:extLst>
                <a:ext uri="{FF2B5EF4-FFF2-40B4-BE49-F238E27FC236}">
                  <a16:creationId xmlns:a16="http://schemas.microsoft.com/office/drawing/2014/main" id="{F99773F6-FEF2-1CA5-9919-6B5771632A6F}"/>
                </a:ext>
              </a:extLst>
            </p:cNvPr>
            <p:cNvSpPr/>
            <p:nvPr/>
          </p:nvSpPr>
          <p:spPr>
            <a:xfrm>
              <a:off x="-630301" y="5292450"/>
              <a:ext cx="3715642" cy="3715642"/>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1F4209C6-778D-AC9D-5DB3-38BADD619EAC}"/>
                </a:ext>
              </a:extLst>
            </p:cNvPr>
            <p:cNvSpPr/>
            <p:nvPr/>
          </p:nvSpPr>
          <p:spPr>
            <a:xfrm>
              <a:off x="-1176401" y="4577184"/>
              <a:ext cx="2768972" cy="2768972"/>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4B48AAAA-F40B-084F-76AA-4B7D03AB0C3D}"/>
                </a:ext>
              </a:extLst>
            </p:cNvPr>
            <p:cNvSpPr/>
            <p:nvPr/>
          </p:nvSpPr>
          <p:spPr>
            <a:xfrm>
              <a:off x="2222872" y="5719104"/>
              <a:ext cx="485131" cy="485131"/>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9" name="Picture 28">
            <a:hlinkClick r:id="rId3" action="ppaction://hlinksldjump"/>
            <a:extLst>
              <a:ext uri="{FF2B5EF4-FFF2-40B4-BE49-F238E27FC236}">
                <a16:creationId xmlns:a16="http://schemas.microsoft.com/office/drawing/2014/main" id="{62A01AD0-6525-E2E2-4A86-7BB3DC94C661}"/>
              </a:ext>
            </a:extLst>
          </p:cNvPr>
          <p:cNvPicPr>
            <a:picLocks noChangeAspect="1"/>
          </p:cNvPicPr>
          <p:nvPr/>
        </p:nvPicPr>
        <p:blipFill>
          <a:blip r:embed="rId4"/>
          <a:srcRect/>
          <a:stretch/>
        </p:blipFill>
        <p:spPr>
          <a:xfrm>
            <a:off x="11379367" y="6073292"/>
            <a:ext cx="561387" cy="561387"/>
          </a:xfrm>
          <a:prstGeom prst="rect">
            <a:avLst/>
          </a:prstGeom>
        </p:spPr>
      </p:pic>
      <p:sp>
        <p:nvSpPr>
          <p:cNvPr id="2" name="TextBox 1">
            <a:extLst>
              <a:ext uri="{FF2B5EF4-FFF2-40B4-BE49-F238E27FC236}">
                <a16:creationId xmlns:a16="http://schemas.microsoft.com/office/drawing/2014/main" id="{0097B9CA-4E7E-46E8-FD9A-123FDF0DAE82}"/>
              </a:ext>
            </a:extLst>
          </p:cNvPr>
          <p:cNvSpPr txBox="1"/>
          <p:nvPr/>
        </p:nvSpPr>
        <p:spPr>
          <a:xfrm>
            <a:off x="534091" y="2478560"/>
            <a:ext cx="5231709" cy="276999"/>
          </a:xfrm>
          <a:prstGeom prst="rect">
            <a:avLst/>
          </a:prstGeom>
          <a:noFill/>
        </p:spPr>
        <p:txBody>
          <a:bodyPr wrap="square" rtlCol="0">
            <a:spAutoFit/>
          </a:bodyPr>
          <a:lstStyle/>
          <a:p>
            <a:r>
              <a:rPr lang="en-US" sz="1200" spc="300">
                <a:solidFill>
                  <a:schemeClr val="accent1">
                    <a:lumMod val="20000"/>
                    <a:lumOff val="80000"/>
                  </a:schemeClr>
                </a:solidFill>
                <a:latin typeface="Apercu" panose="02000506040000020004" pitchFamily="2" charset="77"/>
              </a:rPr>
              <a:t>DEVICE ALERTS</a:t>
            </a:r>
          </a:p>
        </p:txBody>
      </p:sp>
      <p:sp>
        <p:nvSpPr>
          <p:cNvPr id="3" name="TextBox 2">
            <a:extLst>
              <a:ext uri="{FF2B5EF4-FFF2-40B4-BE49-F238E27FC236}">
                <a16:creationId xmlns:a16="http://schemas.microsoft.com/office/drawing/2014/main" id="{F8625807-6E7B-949E-30BC-CD5CEEDBA949}"/>
              </a:ext>
            </a:extLst>
          </p:cNvPr>
          <p:cNvSpPr txBox="1"/>
          <p:nvPr/>
        </p:nvSpPr>
        <p:spPr>
          <a:xfrm>
            <a:off x="534091" y="2749581"/>
            <a:ext cx="8330509" cy="1754326"/>
          </a:xfrm>
          <a:prstGeom prst="rect">
            <a:avLst/>
          </a:prstGeom>
          <a:noFill/>
        </p:spPr>
        <p:txBody>
          <a:bodyPr wrap="square" rtlCol="0">
            <a:spAutoFit/>
          </a:bodyPr>
          <a:lstStyle/>
          <a:p>
            <a:r>
              <a:rPr lang="en-US" sz="5400" spc="300">
                <a:solidFill>
                  <a:schemeClr val="bg1"/>
                </a:solidFill>
                <a:latin typeface="Apercu Medium" panose="02000506040000020004" pitchFamily="2" charset="77"/>
              </a:rPr>
              <a:t>REGIONAL CONSIDERATIONS</a:t>
            </a:r>
          </a:p>
        </p:txBody>
      </p:sp>
    </p:spTree>
    <p:extLst>
      <p:ext uri="{BB962C8B-B14F-4D97-AF65-F5344CB8AC3E}">
        <p14:creationId xmlns:p14="http://schemas.microsoft.com/office/powerpoint/2010/main" val="42572205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5356-5B5E-34AC-763C-C43D526DC690}"/>
            </a:ext>
          </a:extLst>
        </p:cNvPr>
        <p:cNvGrpSpPr/>
        <p:nvPr/>
      </p:nvGrpSpPr>
      <p:grpSpPr>
        <a:xfrm>
          <a:off x="0" y="0"/>
          <a:ext cx="0" cy="0"/>
          <a:chOff x="0" y="0"/>
          <a:chExt cx="0" cy="0"/>
        </a:xfrm>
      </p:grpSpPr>
      <p:sp>
        <p:nvSpPr>
          <p:cNvPr id="27" name="TextBox 26">
            <a:extLst>
              <a:ext uri="{FF2B5EF4-FFF2-40B4-BE49-F238E27FC236}">
                <a16:creationId xmlns:a16="http://schemas.microsoft.com/office/drawing/2014/main" id="{3C4684E0-7158-6413-E966-79CD7268B3D1}"/>
              </a:ext>
            </a:extLst>
          </p:cNvPr>
          <p:cNvSpPr txBox="1"/>
          <p:nvPr/>
        </p:nvSpPr>
        <p:spPr>
          <a:xfrm>
            <a:off x="537985" y="963193"/>
            <a:ext cx="4578025"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United States</a:t>
            </a:r>
            <a:endParaRPr lang="en-US" sz="3200">
              <a:solidFill>
                <a:srgbClr val="38246D"/>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487C8C36-977D-E99E-B2AF-D8AEA3278DAC}"/>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C64802C0-859D-4D51-897B-301A186A86B8}"/>
              </a:ext>
            </a:extLst>
          </p:cNvPr>
          <p:cNvSpPr txBox="1"/>
          <p:nvPr/>
        </p:nvSpPr>
        <p:spPr>
          <a:xfrm>
            <a:off x="537985" y="686194"/>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REGIONAL CONSIDERATIONS</a:t>
            </a:r>
          </a:p>
        </p:txBody>
      </p:sp>
      <p:sp>
        <p:nvSpPr>
          <p:cNvPr id="7" name="TextBox 6">
            <a:extLst>
              <a:ext uri="{FF2B5EF4-FFF2-40B4-BE49-F238E27FC236}">
                <a16:creationId xmlns:a16="http://schemas.microsoft.com/office/drawing/2014/main" id="{57F9DE48-82B2-92AB-1AC3-015A3CABD015}"/>
              </a:ext>
            </a:extLst>
          </p:cNvPr>
          <p:cNvSpPr txBox="1"/>
          <p:nvPr/>
        </p:nvSpPr>
        <p:spPr>
          <a:xfrm>
            <a:off x="574270" y="1547968"/>
            <a:ext cx="11079745" cy="830997"/>
          </a:xfrm>
          <a:prstGeom prst="rect">
            <a:avLst/>
          </a:prstGeom>
          <a:noFill/>
        </p:spPr>
        <p:txBody>
          <a:bodyPr wrap="square" rtlCol="0">
            <a:spAutoFit/>
          </a:bodyPr>
          <a:lstStyle/>
          <a:p>
            <a:r>
              <a:rPr lang="en-US" sz="1600">
                <a:solidFill>
                  <a:schemeClr val="tx1">
                    <a:lumMod val="75000"/>
                    <a:lumOff val="25000"/>
                  </a:schemeClr>
                </a:solidFill>
                <a:latin typeface="Apercu Light" panose="02000506030000020004" pitchFamily="2" charset="77"/>
              </a:rPr>
              <a:t>Phone-Free Schools Movement: 30+ states now have laws eliminating student phones from schools, requiring staff communication through district-provided devices. This creates urgent, budget-backed demand for reliable device alerting solutions. </a:t>
            </a:r>
          </a:p>
        </p:txBody>
      </p:sp>
      <p:sp>
        <p:nvSpPr>
          <p:cNvPr id="12" name="TextBox 11">
            <a:extLst>
              <a:ext uri="{FF2B5EF4-FFF2-40B4-BE49-F238E27FC236}">
                <a16:creationId xmlns:a16="http://schemas.microsoft.com/office/drawing/2014/main" id="{DC8CEDC2-CF0A-1C7E-1685-2C3C520A3393}"/>
              </a:ext>
            </a:extLst>
          </p:cNvPr>
          <p:cNvSpPr txBox="1"/>
          <p:nvPr/>
        </p:nvSpPr>
        <p:spPr>
          <a:xfrm>
            <a:off x="537985" y="2699395"/>
            <a:ext cx="4578025"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United Kingdom</a:t>
            </a:r>
            <a:endParaRPr lang="en-US" sz="3200">
              <a:solidFill>
                <a:srgbClr val="38246D"/>
              </a:solidFill>
              <a:latin typeface="Apercu Medium" panose="02000506040000020004" pitchFamily="2" charset="77"/>
            </a:endParaRPr>
          </a:p>
        </p:txBody>
      </p:sp>
      <p:sp>
        <p:nvSpPr>
          <p:cNvPr id="13" name="TextBox 12">
            <a:extLst>
              <a:ext uri="{FF2B5EF4-FFF2-40B4-BE49-F238E27FC236}">
                <a16:creationId xmlns:a16="http://schemas.microsoft.com/office/drawing/2014/main" id="{81D9955F-B06A-1809-B943-D70CA0F9A1BC}"/>
              </a:ext>
            </a:extLst>
          </p:cNvPr>
          <p:cNvSpPr txBox="1"/>
          <p:nvPr/>
        </p:nvSpPr>
        <p:spPr>
          <a:xfrm>
            <a:off x="574270" y="3284170"/>
            <a:ext cx="11079745" cy="2800767"/>
          </a:xfrm>
          <a:prstGeom prst="rect">
            <a:avLst/>
          </a:prstGeom>
          <a:noFill/>
        </p:spPr>
        <p:txBody>
          <a:bodyPr wrap="square" rtlCol="0">
            <a:spAutoFit/>
          </a:bodyPr>
          <a:lstStyle/>
          <a:p>
            <a:pPr fontAlgn="base"/>
            <a:r>
              <a:rPr lang="en-US" sz="1600">
                <a:latin typeface="Apercu Light" panose="02000506030000020004" pitchFamily="2" charset="77"/>
              </a:rPr>
              <a:t>Martyn's Law: The Terrorism (Protection of Premises) Act 2025 requires venues including schools to demonstrate preparedness for security threats and protective security measures. At its core, Martyn's Law expects schools to demonstrate three critical capabilities: </a:t>
            </a:r>
          </a:p>
          <a:p>
            <a:pPr fontAlgn="base"/>
            <a:endParaRPr lang="en-US" sz="1600">
              <a:latin typeface="Apercu Light" panose="02000506030000020004" pitchFamily="2" charset="77"/>
            </a:endParaRPr>
          </a:p>
          <a:p>
            <a:pPr fontAlgn="base"/>
            <a:r>
              <a:rPr lang="en-US" sz="1600" b="1">
                <a:solidFill>
                  <a:schemeClr val="accent1"/>
                </a:solidFill>
                <a:latin typeface="Apercu Light" panose="02000506030000020004" pitchFamily="2" charset="77"/>
              </a:rPr>
              <a:t>Evacuation: </a:t>
            </a:r>
            <a:r>
              <a:rPr lang="en-US" sz="1600">
                <a:latin typeface="Apercu Light" panose="02000506030000020004" pitchFamily="2" charset="77"/>
              </a:rPr>
              <a:t>Device Alerts enables instant communication across all staff devices during evacuation scenarios, ensuring every staff member receives clear instructions regardless of their location on campus. </a:t>
            </a:r>
          </a:p>
          <a:p>
            <a:pPr fontAlgn="base"/>
            <a:r>
              <a:rPr lang="en-US" sz="1600" b="1">
                <a:solidFill>
                  <a:schemeClr val="accent1"/>
                </a:solidFill>
                <a:latin typeface="Apercu Light" panose="02000506030000020004" pitchFamily="2" charset="77"/>
              </a:rPr>
              <a:t>Lockdown: </a:t>
            </a:r>
            <a:r>
              <a:rPr lang="en-US" sz="1600">
                <a:latin typeface="Apercu Light" panose="02000506030000020004" pitchFamily="2" charset="77"/>
              </a:rPr>
              <a:t>Device Alerts supports lockdown procedures by delivering immediate full-screen alerts to all staff computers, removing single points of failure. Staff in offices, corridors, or areas without display screens receive the same critical information simultaneously. </a:t>
            </a:r>
          </a:p>
          <a:p>
            <a:pPr fontAlgn="base"/>
            <a:r>
              <a:rPr lang="en-US" sz="1600" b="1">
                <a:solidFill>
                  <a:schemeClr val="accent1"/>
                </a:solidFill>
                <a:latin typeface="Apercu Light" panose="02000506030000020004" pitchFamily="2" charset="77"/>
              </a:rPr>
              <a:t>Invacuation: </a:t>
            </a:r>
            <a:r>
              <a:rPr lang="en-US" sz="1600">
                <a:latin typeface="Apercu Light" panose="02000506030000020004" pitchFamily="2" charset="77"/>
              </a:rPr>
              <a:t>When circumstances require staff and students to remain inside but move to safer areas within the building, Device Alerts can deliver location-specific instructions to guide staff through invacuation procedures. </a:t>
            </a:r>
          </a:p>
        </p:txBody>
      </p:sp>
    </p:spTree>
    <p:extLst>
      <p:ext uri="{BB962C8B-B14F-4D97-AF65-F5344CB8AC3E}">
        <p14:creationId xmlns:p14="http://schemas.microsoft.com/office/powerpoint/2010/main" val="2134246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CE93D6-6A7F-6FE9-F5FD-0637C321E3AC}"/>
            </a:ext>
          </a:extLst>
        </p:cNvPr>
        <p:cNvGrpSpPr/>
        <p:nvPr/>
      </p:nvGrpSpPr>
      <p:grpSpPr>
        <a:xfrm>
          <a:off x="0" y="0"/>
          <a:ext cx="0" cy="0"/>
          <a:chOff x="0" y="0"/>
          <a:chExt cx="0" cy="0"/>
        </a:xfrm>
      </p:grpSpPr>
      <p:sp>
        <p:nvSpPr>
          <p:cNvPr id="27" name="TextBox 26">
            <a:extLst>
              <a:ext uri="{FF2B5EF4-FFF2-40B4-BE49-F238E27FC236}">
                <a16:creationId xmlns:a16="http://schemas.microsoft.com/office/drawing/2014/main" id="{2E3714F0-2515-2EEB-016E-BF3BCDBCF557}"/>
              </a:ext>
            </a:extLst>
          </p:cNvPr>
          <p:cNvSpPr txBox="1"/>
          <p:nvPr/>
        </p:nvSpPr>
        <p:spPr>
          <a:xfrm>
            <a:off x="537985" y="963193"/>
            <a:ext cx="4578025"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Australia</a:t>
            </a:r>
            <a:endParaRPr lang="en-US" sz="3200">
              <a:solidFill>
                <a:srgbClr val="38246D"/>
              </a:solidFill>
              <a:latin typeface="Apercu Medium" panose="0200050604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B15595B7-D326-34E1-BD65-CA874A78E688}"/>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5CBE82C5-907D-77A8-35AF-FD52138B9093}"/>
              </a:ext>
            </a:extLst>
          </p:cNvPr>
          <p:cNvSpPr txBox="1"/>
          <p:nvPr/>
        </p:nvSpPr>
        <p:spPr>
          <a:xfrm>
            <a:off x="537985" y="686194"/>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REGIONAL CONSIDERATIONS</a:t>
            </a:r>
          </a:p>
        </p:txBody>
      </p:sp>
      <p:sp>
        <p:nvSpPr>
          <p:cNvPr id="7" name="TextBox 6">
            <a:extLst>
              <a:ext uri="{FF2B5EF4-FFF2-40B4-BE49-F238E27FC236}">
                <a16:creationId xmlns:a16="http://schemas.microsoft.com/office/drawing/2014/main" id="{27F7F9A2-D572-860F-11A0-5AD3AECC4A7E}"/>
              </a:ext>
            </a:extLst>
          </p:cNvPr>
          <p:cNvSpPr txBox="1"/>
          <p:nvPr/>
        </p:nvSpPr>
        <p:spPr>
          <a:xfrm>
            <a:off x="574270" y="1547968"/>
            <a:ext cx="11079745" cy="830997"/>
          </a:xfrm>
          <a:prstGeom prst="rect">
            <a:avLst/>
          </a:prstGeom>
          <a:noFill/>
        </p:spPr>
        <p:txBody>
          <a:bodyPr wrap="square" rtlCol="0">
            <a:spAutoFit/>
          </a:bodyPr>
          <a:lstStyle/>
          <a:p>
            <a:r>
              <a:rPr lang="en-US" sz="1600">
                <a:solidFill>
                  <a:schemeClr val="tx1">
                    <a:lumMod val="75000"/>
                    <a:lumOff val="25000"/>
                  </a:schemeClr>
                </a:solidFill>
                <a:latin typeface="Apercu Light" panose="02000506030000020004" pitchFamily="2" charset="77"/>
              </a:rPr>
              <a:t>WHS (Work Health and Safety): Schools must demonstrate duty of care with documented emergency response capabilities and incident reporting to state/territory education departments. Different jurisdictions have specific requirements. </a:t>
            </a:r>
          </a:p>
        </p:txBody>
      </p:sp>
      <p:sp>
        <p:nvSpPr>
          <p:cNvPr id="12" name="TextBox 11">
            <a:extLst>
              <a:ext uri="{FF2B5EF4-FFF2-40B4-BE49-F238E27FC236}">
                <a16:creationId xmlns:a16="http://schemas.microsoft.com/office/drawing/2014/main" id="{B92E662E-B799-2F3F-80C7-75EEA7AECEE4}"/>
              </a:ext>
            </a:extLst>
          </p:cNvPr>
          <p:cNvSpPr txBox="1"/>
          <p:nvPr/>
        </p:nvSpPr>
        <p:spPr>
          <a:xfrm>
            <a:off x="537985" y="2699395"/>
            <a:ext cx="4578025"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Compliance Benefits</a:t>
            </a:r>
            <a:endParaRPr lang="en-US" sz="3200">
              <a:solidFill>
                <a:srgbClr val="38246D"/>
              </a:solidFill>
              <a:latin typeface="Apercu Medium" panose="02000506040000020004" pitchFamily="2" charset="77"/>
            </a:endParaRPr>
          </a:p>
        </p:txBody>
      </p:sp>
      <p:sp>
        <p:nvSpPr>
          <p:cNvPr id="13" name="TextBox 12">
            <a:extLst>
              <a:ext uri="{FF2B5EF4-FFF2-40B4-BE49-F238E27FC236}">
                <a16:creationId xmlns:a16="http://schemas.microsoft.com/office/drawing/2014/main" id="{2F72BBA1-F463-E27B-B26F-1620565EB96B}"/>
              </a:ext>
            </a:extLst>
          </p:cNvPr>
          <p:cNvSpPr txBox="1"/>
          <p:nvPr/>
        </p:nvSpPr>
        <p:spPr>
          <a:xfrm>
            <a:off x="574270" y="3284170"/>
            <a:ext cx="11079745" cy="1815882"/>
          </a:xfrm>
          <a:prstGeom prst="rect">
            <a:avLst/>
          </a:prstGeom>
          <a:noFill/>
        </p:spPr>
        <p:txBody>
          <a:bodyPr wrap="square" rtlCol="0">
            <a:spAutoFit/>
          </a:bodyPr>
          <a:lstStyle/>
          <a:p>
            <a:pPr fontAlgn="base"/>
            <a:r>
              <a:rPr lang="en-US" sz="1600">
                <a:latin typeface="Apercu Light" panose="02000506030000020004" pitchFamily="2" charset="77"/>
              </a:rPr>
              <a:t>Device Alerts provides core capabilities that support regulatory compliance across regions:</a:t>
            </a:r>
          </a:p>
          <a:p>
            <a:pPr fontAlgn="base"/>
            <a:r>
              <a:rPr lang="en-US" sz="1600">
                <a:latin typeface="Apercu Light" panose="02000506030000020004" pitchFamily="2" charset="77"/>
              </a:rPr>
              <a:t> </a:t>
            </a:r>
          </a:p>
          <a:p>
            <a:pPr marL="285750" indent="-285750" fontAlgn="base">
              <a:buFont typeface="Arial" panose="020B0604020202020204" pitchFamily="34" charset="0"/>
              <a:buChar char="•"/>
            </a:pPr>
            <a:r>
              <a:rPr lang="en-US" sz="1600">
                <a:latin typeface="Apercu Light" panose="02000506030000020004" pitchFamily="2" charset="77"/>
              </a:rPr>
              <a:t>Rapid communication capability  </a:t>
            </a:r>
          </a:p>
          <a:p>
            <a:pPr marL="285750" indent="-285750" fontAlgn="base">
              <a:buFont typeface="Arial" panose="020B0604020202020204" pitchFamily="34" charset="0"/>
              <a:buChar char="•"/>
            </a:pPr>
            <a:r>
              <a:rPr lang="en-US" sz="1600">
                <a:latin typeface="Apercu Light" panose="02000506030000020004" pitchFamily="2" charset="77"/>
              </a:rPr>
              <a:t>Documented response through mandatory acknowledgment </a:t>
            </a:r>
          </a:p>
          <a:p>
            <a:pPr marL="285750" indent="-285750" fontAlgn="base">
              <a:buFont typeface="Arial" panose="020B0604020202020204" pitchFamily="34" charset="0"/>
              <a:buChar char="•"/>
            </a:pPr>
            <a:r>
              <a:rPr lang="en-US" sz="1600">
                <a:latin typeface="Apercu Light" panose="02000506030000020004" pitchFamily="2" charset="77"/>
              </a:rPr>
              <a:t>Comprehensive audit trail with timestamp logs </a:t>
            </a:r>
          </a:p>
          <a:p>
            <a:pPr marL="285750" indent="-285750" fontAlgn="base">
              <a:buFont typeface="Arial" panose="020B0604020202020204" pitchFamily="34" charset="0"/>
              <a:buChar char="•"/>
            </a:pPr>
            <a:r>
              <a:rPr lang="en-US" sz="1600">
                <a:latin typeface="Apercu Light" panose="02000506030000020004" pitchFamily="2" charset="77"/>
              </a:rPr>
              <a:t>Complete campus coverage regardless of location </a:t>
            </a:r>
          </a:p>
          <a:p>
            <a:pPr marL="285750" indent="-285750" fontAlgn="base">
              <a:buFont typeface="Arial" panose="020B0604020202020204" pitchFamily="34" charset="0"/>
              <a:buChar char="•"/>
            </a:pPr>
            <a:r>
              <a:rPr lang="en-US" sz="1600">
                <a:latin typeface="Apercu Light" panose="02000506030000020004" pitchFamily="2" charset="77"/>
              </a:rPr>
              <a:t>CSV export for compliance reporting and post-incident documentation </a:t>
            </a:r>
          </a:p>
        </p:txBody>
      </p:sp>
    </p:spTree>
    <p:extLst>
      <p:ext uri="{BB962C8B-B14F-4D97-AF65-F5344CB8AC3E}">
        <p14:creationId xmlns:p14="http://schemas.microsoft.com/office/powerpoint/2010/main" val="20623519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F84A5C7-0648-21D1-4420-52B75E308A8A}"/>
              </a:ext>
            </a:extLst>
          </p:cNvPr>
          <p:cNvSpPr/>
          <p:nvPr/>
        </p:nvSpPr>
        <p:spPr>
          <a:xfrm>
            <a:off x="388633" y="435425"/>
            <a:ext cx="11350649" cy="59761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E4F37F8-2917-E6BD-68F4-C0132C47295A}"/>
              </a:ext>
            </a:extLst>
          </p:cNvPr>
          <p:cNvSpPr txBox="1"/>
          <p:nvPr/>
        </p:nvSpPr>
        <p:spPr>
          <a:xfrm>
            <a:off x="11198087" y="-265043"/>
            <a:ext cx="231154" cy="369332"/>
          </a:xfrm>
          <a:prstGeom prst="rect">
            <a:avLst/>
          </a:prstGeom>
          <a:noFill/>
        </p:spPr>
        <p:txBody>
          <a:bodyPr wrap="none" rtlCol="0">
            <a:spAutoFit/>
          </a:bodyPr>
          <a:lstStyle/>
          <a:p>
            <a:r>
              <a:rPr lang="en-US"/>
              <a:t> </a:t>
            </a:r>
          </a:p>
        </p:txBody>
      </p:sp>
      <p:sp>
        <p:nvSpPr>
          <p:cNvPr id="4" name="TextBox 3">
            <a:extLst>
              <a:ext uri="{FF2B5EF4-FFF2-40B4-BE49-F238E27FC236}">
                <a16:creationId xmlns:a16="http://schemas.microsoft.com/office/drawing/2014/main" id="{E5F5F71E-FA8F-A74C-6C9B-9C042FE78624}"/>
              </a:ext>
            </a:extLst>
          </p:cNvPr>
          <p:cNvSpPr txBox="1"/>
          <p:nvPr/>
        </p:nvSpPr>
        <p:spPr>
          <a:xfrm>
            <a:off x="1050782" y="3002164"/>
            <a:ext cx="4677665" cy="1015663"/>
          </a:xfrm>
          <a:prstGeom prst="rect">
            <a:avLst/>
          </a:prstGeom>
          <a:noFill/>
        </p:spPr>
        <p:txBody>
          <a:bodyPr wrap="square" rtlCol="0">
            <a:spAutoFit/>
          </a:bodyPr>
          <a:lstStyle/>
          <a:p>
            <a:r>
              <a:rPr lang="en-US" sz="6000" b="1" spc="300">
                <a:solidFill>
                  <a:schemeClr val="bg1"/>
                </a:solidFill>
                <a:latin typeface="Apercu" panose="02000506040000020004" pitchFamily="2" charset="77"/>
              </a:rPr>
              <a:t>THANK YOU</a:t>
            </a:r>
          </a:p>
        </p:txBody>
      </p:sp>
      <p:sp>
        <p:nvSpPr>
          <p:cNvPr id="5" name="Oval 4">
            <a:extLst>
              <a:ext uri="{FF2B5EF4-FFF2-40B4-BE49-F238E27FC236}">
                <a16:creationId xmlns:a16="http://schemas.microsoft.com/office/drawing/2014/main" id="{4966A874-75FB-2C0D-597A-CAB980322749}"/>
              </a:ext>
            </a:extLst>
          </p:cNvPr>
          <p:cNvSpPr/>
          <p:nvPr/>
        </p:nvSpPr>
        <p:spPr>
          <a:xfrm>
            <a:off x="7958094" y="920968"/>
            <a:ext cx="1821835" cy="182183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44912F0F-04E5-5642-9867-A5CEC618E2DA}"/>
              </a:ext>
            </a:extLst>
          </p:cNvPr>
          <p:cNvSpPr/>
          <p:nvPr/>
        </p:nvSpPr>
        <p:spPr>
          <a:xfrm>
            <a:off x="8828103" y="1862637"/>
            <a:ext cx="1351358" cy="135135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8DF1C2EC-069D-D2ED-AD0E-36E35F84F3FA}"/>
              </a:ext>
            </a:extLst>
          </p:cNvPr>
          <p:cNvSpPr/>
          <p:nvPr/>
        </p:nvSpPr>
        <p:spPr>
          <a:xfrm>
            <a:off x="8489495" y="1666219"/>
            <a:ext cx="191881" cy="19188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B114FA19-4410-41FD-8A8F-5BFC272DD478}"/>
              </a:ext>
            </a:extLst>
          </p:cNvPr>
          <p:cNvSpPr/>
          <p:nvPr/>
        </p:nvSpPr>
        <p:spPr>
          <a:xfrm>
            <a:off x="8202723" y="4259733"/>
            <a:ext cx="537807" cy="53780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514437CE-6C46-EE9B-A614-6B0228E0D7B0}"/>
              </a:ext>
            </a:extLst>
          </p:cNvPr>
          <p:cNvSpPr/>
          <p:nvPr/>
        </p:nvSpPr>
        <p:spPr>
          <a:xfrm>
            <a:off x="11038346" y="3293783"/>
            <a:ext cx="724044" cy="72404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CE903903-1E87-62AF-9ACC-F821525AFA3E}"/>
              </a:ext>
            </a:extLst>
          </p:cNvPr>
          <p:cNvSpPr/>
          <p:nvPr/>
        </p:nvSpPr>
        <p:spPr>
          <a:xfrm>
            <a:off x="9075217" y="3957038"/>
            <a:ext cx="1967696" cy="1967696"/>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39DDEBD0-B538-8C8B-5088-92F657CBC812}"/>
              </a:ext>
            </a:extLst>
          </p:cNvPr>
          <p:cNvSpPr/>
          <p:nvPr/>
        </p:nvSpPr>
        <p:spPr>
          <a:xfrm>
            <a:off x="10370165" y="2787715"/>
            <a:ext cx="1821835" cy="182183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A0314C71-30EF-39A2-BF6F-5A4D5C48A6C6}"/>
              </a:ext>
            </a:extLst>
          </p:cNvPr>
          <p:cNvSpPr/>
          <p:nvPr/>
        </p:nvSpPr>
        <p:spPr>
          <a:xfrm>
            <a:off x="10272701" y="1471383"/>
            <a:ext cx="439586" cy="439586"/>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4FB622D-727F-0120-BD29-38B3CAE57ABE}"/>
              </a:ext>
            </a:extLst>
          </p:cNvPr>
          <p:cNvSpPr/>
          <p:nvPr/>
        </p:nvSpPr>
        <p:spPr>
          <a:xfrm>
            <a:off x="7548709" y="5261998"/>
            <a:ext cx="597421" cy="597421"/>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C8281D8-67A7-55B1-D2A5-16F9E6505CBF}"/>
              </a:ext>
            </a:extLst>
          </p:cNvPr>
          <p:cNvSpPr/>
          <p:nvPr/>
        </p:nvSpPr>
        <p:spPr>
          <a:xfrm>
            <a:off x="7768721" y="4413576"/>
            <a:ext cx="2294261" cy="2294261"/>
          </a:xfrm>
          <a:prstGeom prst="ellipse">
            <a:avLst/>
          </a:prstGeom>
          <a:noFill/>
          <a:ln>
            <a:solidFill>
              <a:srgbClr val="1271E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white logo on a black background&#10;&#10;Description automatically generated">
            <a:extLst>
              <a:ext uri="{FF2B5EF4-FFF2-40B4-BE49-F238E27FC236}">
                <a16:creationId xmlns:a16="http://schemas.microsoft.com/office/drawing/2014/main" id="{BB230B84-7D24-8806-230E-9D9B095D63EB}"/>
              </a:ext>
            </a:extLst>
          </p:cNvPr>
          <p:cNvPicPr>
            <a:picLocks noChangeAspect="1"/>
          </p:cNvPicPr>
          <p:nvPr/>
        </p:nvPicPr>
        <p:blipFill>
          <a:blip r:embed="rId3"/>
          <a:stretch>
            <a:fillRect/>
          </a:stretch>
        </p:blipFill>
        <p:spPr>
          <a:xfrm>
            <a:off x="649357" y="796395"/>
            <a:ext cx="2182530" cy="1082507"/>
          </a:xfrm>
          <a:prstGeom prst="rect">
            <a:avLst/>
          </a:prstGeom>
        </p:spPr>
      </p:pic>
      <p:sp>
        <p:nvSpPr>
          <p:cNvPr id="19" name="TextBox 18">
            <a:extLst>
              <a:ext uri="{FF2B5EF4-FFF2-40B4-BE49-F238E27FC236}">
                <a16:creationId xmlns:a16="http://schemas.microsoft.com/office/drawing/2014/main" id="{8D5B1BE3-9512-3F1F-AEC8-C9E1901D3CEB}"/>
              </a:ext>
            </a:extLst>
          </p:cNvPr>
          <p:cNvSpPr txBox="1"/>
          <p:nvPr/>
        </p:nvSpPr>
        <p:spPr>
          <a:xfrm>
            <a:off x="1050782" y="5329875"/>
            <a:ext cx="8600660" cy="461665"/>
          </a:xfrm>
          <a:prstGeom prst="rect">
            <a:avLst/>
          </a:prstGeom>
          <a:noFill/>
        </p:spPr>
        <p:txBody>
          <a:bodyPr wrap="square" rtlCol="0">
            <a:spAutoFit/>
          </a:bodyPr>
          <a:lstStyle/>
          <a:p>
            <a:r>
              <a:rPr lang="en-US" sz="2400" spc="600" err="1">
                <a:solidFill>
                  <a:schemeClr val="bg1"/>
                </a:solidFill>
                <a:latin typeface="Apercu Medium" panose="02000506040000020004" pitchFamily="2" charset="77"/>
              </a:rPr>
              <a:t>vivi.io</a:t>
            </a:r>
            <a:endParaRPr lang="en-US" sz="2400" spc="600">
              <a:solidFill>
                <a:schemeClr val="bg1"/>
              </a:solidFill>
              <a:latin typeface="Apercu Medium" panose="02000506040000020004" pitchFamily="2" charset="77"/>
            </a:endParaRPr>
          </a:p>
        </p:txBody>
      </p:sp>
      <p:sp>
        <p:nvSpPr>
          <p:cNvPr id="20" name="Oval 19">
            <a:extLst>
              <a:ext uri="{FF2B5EF4-FFF2-40B4-BE49-F238E27FC236}">
                <a16:creationId xmlns:a16="http://schemas.microsoft.com/office/drawing/2014/main" id="{F6A70888-D24D-4715-47C3-DDEEA1D6EC2F}"/>
              </a:ext>
            </a:extLst>
          </p:cNvPr>
          <p:cNvSpPr/>
          <p:nvPr/>
        </p:nvSpPr>
        <p:spPr>
          <a:xfrm>
            <a:off x="10785525" y="1774392"/>
            <a:ext cx="1967696" cy="1967696"/>
          </a:xfrm>
          <a:prstGeom prst="ellipse">
            <a:avLst/>
          </a:prstGeom>
          <a:noFill/>
          <a:ln>
            <a:solidFill>
              <a:srgbClr val="37096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232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6" name="Oval 15">
            <a:extLst>
              <a:ext uri="{FF2B5EF4-FFF2-40B4-BE49-F238E27FC236}">
                <a16:creationId xmlns:a16="http://schemas.microsoft.com/office/drawing/2014/main" id="{6128920A-EFEE-A8FA-D1AC-0EDBF007ED3F}"/>
              </a:ext>
            </a:extLst>
          </p:cNvPr>
          <p:cNvSpPr/>
          <p:nvPr/>
        </p:nvSpPr>
        <p:spPr>
          <a:xfrm>
            <a:off x="-697537" y="5961669"/>
            <a:ext cx="3715642" cy="3715642"/>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021F777-11B6-211C-5056-CC230395F374}"/>
              </a:ext>
            </a:extLst>
          </p:cNvPr>
          <p:cNvSpPr/>
          <p:nvPr/>
        </p:nvSpPr>
        <p:spPr>
          <a:xfrm>
            <a:off x="-1256786" y="5473514"/>
            <a:ext cx="2768972" cy="2768972"/>
          </a:xfrm>
          <a:prstGeom prst="ellipse">
            <a:avLst/>
          </a:prstGeom>
          <a:solidFill>
            <a:srgbClr val="1271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766AC912-EB1D-AAE7-7321-B3F039ED0CDF}"/>
              </a:ext>
            </a:extLst>
          </p:cNvPr>
          <p:cNvSpPr/>
          <p:nvPr/>
        </p:nvSpPr>
        <p:spPr>
          <a:xfrm>
            <a:off x="8845920" y="1805172"/>
            <a:ext cx="452350" cy="452350"/>
          </a:xfrm>
          <a:prstGeom prst="ellipse">
            <a:avLst/>
          </a:prstGeom>
          <a:solidFill>
            <a:srgbClr val="1271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C56E8E42-EC4B-E619-194D-84AFA8F89AE3}"/>
              </a:ext>
            </a:extLst>
          </p:cNvPr>
          <p:cNvSpPr/>
          <p:nvPr/>
        </p:nvSpPr>
        <p:spPr>
          <a:xfrm>
            <a:off x="10493083" y="-588630"/>
            <a:ext cx="2781434" cy="2781434"/>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11DB9B9E-2977-6CEF-8FA9-676F641C943D}"/>
              </a:ext>
            </a:extLst>
          </p:cNvPr>
          <p:cNvSpPr/>
          <p:nvPr/>
        </p:nvSpPr>
        <p:spPr>
          <a:xfrm>
            <a:off x="10088660" y="1997448"/>
            <a:ext cx="520148" cy="52014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E39DBD6D-9B22-2967-B13E-7C717EE02D25}"/>
              </a:ext>
            </a:extLst>
          </p:cNvPr>
          <p:cNvSpPr/>
          <p:nvPr/>
        </p:nvSpPr>
        <p:spPr>
          <a:xfrm>
            <a:off x="10880404" y="624998"/>
            <a:ext cx="523548" cy="523548"/>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C4FF7321-964C-E202-7398-353BCF173D4B}"/>
              </a:ext>
            </a:extLst>
          </p:cNvPr>
          <p:cNvSpPr/>
          <p:nvPr/>
        </p:nvSpPr>
        <p:spPr>
          <a:xfrm>
            <a:off x="9072095" y="204793"/>
            <a:ext cx="1105838" cy="1105838"/>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4502C095-F7AE-0FC1-9F0F-23F054AEAC52}"/>
              </a:ext>
            </a:extLst>
          </p:cNvPr>
          <p:cNvSpPr/>
          <p:nvPr/>
        </p:nvSpPr>
        <p:spPr>
          <a:xfrm>
            <a:off x="11333596" y="802087"/>
            <a:ext cx="2322767" cy="2322767"/>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E4F37F8-2917-E6BD-68F4-C0132C47295A}"/>
              </a:ext>
            </a:extLst>
          </p:cNvPr>
          <p:cNvSpPr txBox="1"/>
          <p:nvPr/>
        </p:nvSpPr>
        <p:spPr>
          <a:xfrm>
            <a:off x="11198087" y="-265043"/>
            <a:ext cx="231154" cy="369332"/>
          </a:xfrm>
          <a:prstGeom prst="rect">
            <a:avLst/>
          </a:prstGeom>
          <a:noFill/>
        </p:spPr>
        <p:txBody>
          <a:bodyPr wrap="none" rtlCol="0">
            <a:spAutoFit/>
          </a:bodyPr>
          <a:lstStyle/>
          <a:p>
            <a:r>
              <a:rPr lang="en-US"/>
              <a:t> </a:t>
            </a:r>
          </a:p>
        </p:txBody>
      </p:sp>
      <p:sp>
        <p:nvSpPr>
          <p:cNvPr id="21" name="TextBox 20">
            <a:extLst>
              <a:ext uri="{FF2B5EF4-FFF2-40B4-BE49-F238E27FC236}">
                <a16:creationId xmlns:a16="http://schemas.microsoft.com/office/drawing/2014/main" id="{B4703882-22D6-7C9E-24A4-D469177111B5}"/>
              </a:ext>
            </a:extLst>
          </p:cNvPr>
          <p:cNvSpPr txBox="1"/>
          <p:nvPr/>
        </p:nvSpPr>
        <p:spPr>
          <a:xfrm>
            <a:off x="2498859" y="4727641"/>
            <a:ext cx="7856874" cy="646331"/>
          </a:xfrm>
          <a:prstGeom prst="rect">
            <a:avLst/>
          </a:prstGeom>
          <a:noFill/>
        </p:spPr>
        <p:txBody>
          <a:bodyPr wrap="square" rtlCol="0">
            <a:spAutoFit/>
          </a:bodyPr>
          <a:lstStyle/>
          <a:p>
            <a:r>
              <a:rPr lang="en-US">
                <a:solidFill>
                  <a:schemeClr val="accent6"/>
                </a:solidFill>
                <a:latin typeface="Apercu" panose="02000506040000020004" pitchFamily="2" charset="77"/>
              </a:rPr>
              <a:t>Device Alerts and Display Alerts work together to ensure complete campus coverage during critical situations. </a:t>
            </a:r>
            <a:endParaRPr lang="en-US" sz="1200" spc="300">
              <a:solidFill>
                <a:schemeClr val="accent6"/>
              </a:solidFill>
              <a:latin typeface="Apercu" panose="02000506040000020004" pitchFamily="2" charset="77"/>
            </a:endParaRPr>
          </a:p>
        </p:txBody>
      </p:sp>
      <p:sp>
        <p:nvSpPr>
          <p:cNvPr id="33" name="TextBox 32">
            <a:extLst>
              <a:ext uri="{FF2B5EF4-FFF2-40B4-BE49-F238E27FC236}">
                <a16:creationId xmlns:a16="http://schemas.microsoft.com/office/drawing/2014/main" id="{D6907C3A-BD31-781F-5ED6-D469C266421F}"/>
              </a:ext>
            </a:extLst>
          </p:cNvPr>
          <p:cNvSpPr txBox="1"/>
          <p:nvPr/>
        </p:nvSpPr>
        <p:spPr>
          <a:xfrm>
            <a:off x="534091" y="2161408"/>
            <a:ext cx="9013321" cy="1754326"/>
          </a:xfrm>
          <a:prstGeom prst="rect">
            <a:avLst/>
          </a:prstGeom>
          <a:noFill/>
        </p:spPr>
        <p:txBody>
          <a:bodyPr wrap="square" rtlCol="0">
            <a:spAutoFit/>
          </a:bodyPr>
          <a:lstStyle/>
          <a:p>
            <a:r>
              <a:rPr lang="en-US" sz="5400" spc="300">
                <a:solidFill>
                  <a:schemeClr val="bg1"/>
                </a:solidFill>
                <a:latin typeface="Apercu Medium" panose="02000506040000020004" pitchFamily="2" charset="77"/>
              </a:rPr>
              <a:t>THE FULL EMERGENCY NOTIFICATION SOLUTION</a:t>
            </a:r>
          </a:p>
        </p:txBody>
      </p:sp>
      <p:sp>
        <p:nvSpPr>
          <p:cNvPr id="28" name="Oval 27">
            <a:extLst>
              <a:ext uri="{FF2B5EF4-FFF2-40B4-BE49-F238E27FC236}">
                <a16:creationId xmlns:a16="http://schemas.microsoft.com/office/drawing/2014/main" id="{8FA2175C-3815-66DE-FF98-6A5944E4F2FD}"/>
              </a:ext>
            </a:extLst>
          </p:cNvPr>
          <p:cNvSpPr/>
          <p:nvPr/>
        </p:nvSpPr>
        <p:spPr>
          <a:xfrm>
            <a:off x="1057317" y="4429587"/>
            <a:ext cx="1261550" cy="1261550"/>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hlinkClick r:id="rId3" action="ppaction://hlinksldjump"/>
            <a:extLst>
              <a:ext uri="{FF2B5EF4-FFF2-40B4-BE49-F238E27FC236}">
                <a16:creationId xmlns:a16="http://schemas.microsoft.com/office/drawing/2014/main" id="{E8D2CA17-8ABB-E40E-4C48-EFA0C0419D5F}"/>
              </a:ext>
            </a:extLst>
          </p:cNvPr>
          <p:cNvPicPr>
            <a:picLocks noChangeAspect="1"/>
          </p:cNvPicPr>
          <p:nvPr/>
        </p:nvPicPr>
        <p:blipFill>
          <a:blip r:embed="rId4"/>
          <a:srcRect/>
          <a:stretch/>
        </p:blipFill>
        <p:spPr>
          <a:xfrm>
            <a:off x="11379367" y="6073292"/>
            <a:ext cx="561387" cy="561387"/>
          </a:xfrm>
          <a:prstGeom prst="rect">
            <a:avLst/>
          </a:prstGeom>
        </p:spPr>
      </p:pic>
      <p:pic>
        <p:nvPicPr>
          <p:cNvPr id="3" name="Graphic 2">
            <a:extLst>
              <a:ext uri="{FF2B5EF4-FFF2-40B4-BE49-F238E27FC236}">
                <a16:creationId xmlns:a16="http://schemas.microsoft.com/office/drawing/2014/main" id="{E25368A7-7248-F07C-934C-0CD6063BEB8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358639" y="4709467"/>
            <a:ext cx="658906" cy="658906"/>
          </a:xfrm>
          <a:prstGeom prst="rect">
            <a:avLst/>
          </a:prstGeom>
        </p:spPr>
      </p:pic>
    </p:spTree>
    <p:extLst>
      <p:ext uri="{BB962C8B-B14F-4D97-AF65-F5344CB8AC3E}">
        <p14:creationId xmlns:p14="http://schemas.microsoft.com/office/powerpoint/2010/main" val="3230768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DE752-2961-4502-A9E3-BD9266E8661D}"/>
            </a:ext>
          </a:extLst>
        </p:cNvPr>
        <p:cNvGrpSpPr/>
        <p:nvPr/>
      </p:nvGrpSpPr>
      <p:grpSpPr>
        <a:xfrm>
          <a:off x="0" y="0"/>
          <a:ext cx="0" cy="0"/>
          <a:chOff x="0" y="0"/>
          <a:chExt cx="0" cy="0"/>
        </a:xfrm>
      </p:grpSpPr>
      <p:sp>
        <p:nvSpPr>
          <p:cNvPr id="13" name="TextBox 12">
            <a:extLst>
              <a:ext uri="{FF2B5EF4-FFF2-40B4-BE49-F238E27FC236}">
                <a16:creationId xmlns:a16="http://schemas.microsoft.com/office/drawing/2014/main" id="{F80512C9-EC34-1521-7899-5C17B25197E9}"/>
              </a:ext>
            </a:extLst>
          </p:cNvPr>
          <p:cNvSpPr txBox="1"/>
          <p:nvPr/>
        </p:nvSpPr>
        <p:spPr>
          <a:xfrm>
            <a:off x="11198087" y="-265043"/>
            <a:ext cx="231154" cy="369332"/>
          </a:xfrm>
          <a:prstGeom prst="rect">
            <a:avLst/>
          </a:prstGeom>
          <a:noFill/>
        </p:spPr>
        <p:txBody>
          <a:bodyPr wrap="none" rtlCol="0">
            <a:spAutoFit/>
          </a:bodyPr>
          <a:lstStyle/>
          <a:p>
            <a:r>
              <a:rPr lang="en-US"/>
              <a:t> </a:t>
            </a:r>
          </a:p>
        </p:txBody>
      </p:sp>
      <p:pic>
        <p:nvPicPr>
          <p:cNvPr id="3" name="Picture 2" descr="A blue triangle shaped logo&#10;&#10;Description automatically generated">
            <a:extLst>
              <a:ext uri="{FF2B5EF4-FFF2-40B4-BE49-F238E27FC236}">
                <a16:creationId xmlns:a16="http://schemas.microsoft.com/office/drawing/2014/main" id="{8A11789F-31CC-2F1E-FC11-B114E933FF41}"/>
              </a:ext>
            </a:extLst>
          </p:cNvPr>
          <p:cNvPicPr>
            <a:picLocks noChangeAspect="1"/>
          </p:cNvPicPr>
          <p:nvPr/>
        </p:nvPicPr>
        <p:blipFill>
          <a:blip r:embed="rId3"/>
          <a:stretch>
            <a:fillRect/>
          </a:stretch>
        </p:blipFill>
        <p:spPr>
          <a:xfrm>
            <a:off x="11379367" y="6073292"/>
            <a:ext cx="561387" cy="561387"/>
          </a:xfrm>
          <a:prstGeom prst="rect">
            <a:avLst/>
          </a:prstGeom>
        </p:spPr>
      </p:pic>
      <p:sp>
        <p:nvSpPr>
          <p:cNvPr id="44" name="Oval 43">
            <a:extLst>
              <a:ext uri="{FF2B5EF4-FFF2-40B4-BE49-F238E27FC236}">
                <a16:creationId xmlns:a16="http://schemas.microsoft.com/office/drawing/2014/main" id="{0F4E3515-3EA0-B52E-0169-C41843CA25E3}"/>
              </a:ext>
            </a:extLst>
          </p:cNvPr>
          <p:cNvSpPr/>
          <p:nvPr/>
        </p:nvSpPr>
        <p:spPr>
          <a:xfrm>
            <a:off x="240638" y="1206718"/>
            <a:ext cx="1821835" cy="182183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C3A16B5-619E-FDC3-ED2A-C8FAF3D2A53D}"/>
              </a:ext>
            </a:extLst>
          </p:cNvPr>
          <p:cNvSpPr txBox="1"/>
          <p:nvPr/>
        </p:nvSpPr>
        <p:spPr>
          <a:xfrm>
            <a:off x="628839" y="2237897"/>
            <a:ext cx="4091079" cy="830997"/>
          </a:xfrm>
          <a:prstGeom prst="rect">
            <a:avLst/>
          </a:prstGeom>
          <a:noFill/>
        </p:spPr>
        <p:txBody>
          <a:bodyPr wrap="square" rtlCol="0">
            <a:spAutoFit/>
          </a:bodyPr>
          <a:lstStyle/>
          <a:p>
            <a:r>
              <a:rPr lang="en-AU" sz="4800">
                <a:solidFill>
                  <a:schemeClr val="tx2"/>
                </a:solidFill>
                <a:effectLst/>
                <a:highlight>
                  <a:srgbClr val="FFFFFF"/>
                </a:highlight>
                <a:latin typeface="Apercu Medium" panose="02000506040000020004" pitchFamily="2" charset="77"/>
              </a:rPr>
              <a:t>Device Alerts</a:t>
            </a:r>
            <a:endParaRPr lang="en-US" sz="4800">
              <a:solidFill>
                <a:schemeClr val="tx2"/>
              </a:solidFill>
              <a:latin typeface="Apercu Medium" panose="02000506040000020004" pitchFamily="2" charset="77"/>
            </a:endParaRPr>
          </a:p>
        </p:txBody>
      </p:sp>
      <p:sp>
        <p:nvSpPr>
          <p:cNvPr id="9" name="TextBox 8">
            <a:extLst>
              <a:ext uri="{FF2B5EF4-FFF2-40B4-BE49-F238E27FC236}">
                <a16:creationId xmlns:a16="http://schemas.microsoft.com/office/drawing/2014/main" id="{D67FAB0A-9614-4070-A1BB-F7D602BBCFD2}"/>
              </a:ext>
            </a:extLst>
          </p:cNvPr>
          <p:cNvSpPr txBox="1"/>
          <p:nvPr/>
        </p:nvSpPr>
        <p:spPr>
          <a:xfrm>
            <a:off x="628839" y="3210970"/>
            <a:ext cx="4225549" cy="2862322"/>
          </a:xfrm>
          <a:prstGeom prst="rect">
            <a:avLst/>
          </a:prstGeom>
          <a:noFill/>
        </p:spPr>
        <p:txBody>
          <a:bodyPr wrap="square" rtlCol="0">
            <a:spAutoFit/>
          </a:bodyPr>
          <a:lstStyle/>
          <a:p>
            <a:pPr fontAlgn="base"/>
            <a:r>
              <a:rPr lang="en-US">
                <a:solidFill>
                  <a:schemeClr val="tx1">
                    <a:lumMod val="90000"/>
                    <a:lumOff val="10000"/>
                  </a:schemeClr>
                </a:solidFill>
                <a:highlight>
                  <a:srgbClr val="FFFFFF"/>
                </a:highlight>
                <a:latin typeface="Apercu" panose="02000506040000020004" pitchFamily="2" charset="77"/>
              </a:rPr>
              <a:t>Transforms every staff desktop and laptop into a visual safety channel. </a:t>
            </a:r>
            <a:br>
              <a:rPr lang="en-US">
                <a:solidFill>
                  <a:schemeClr val="tx1">
                    <a:lumMod val="90000"/>
                    <a:lumOff val="10000"/>
                  </a:schemeClr>
                </a:solidFill>
                <a:highlight>
                  <a:srgbClr val="FFFFFF"/>
                </a:highlight>
                <a:latin typeface="Apercu" panose="02000506040000020004" pitchFamily="2" charset="77"/>
              </a:rPr>
            </a:br>
            <a:br>
              <a:rPr lang="en-US">
                <a:solidFill>
                  <a:schemeClr val="tx1">
                    <a:lumMod val="90000"/>
                    <a:lumOff val="10000"/>
                  </a:schemeClr>
                </a:solidFill>
                <a:highlight>
                  <a:srgbClr val="FFFFFF"/>
                </a:highlight>
                <a:latin typeface="Apercu" panose="02000506040000020004" pitchFamily="2" charset="77"/>
              </a:rPr>
            </a:br>
            <a:r>
              <a:rPr lang="en-US">
                <a:solidFill>
                  <a:schemeClr val="tx1">
                    <a:lumMod val="90000"/>
                    <a:lumOff val="10000"/>
                  </a:schemeClr>
                </a:solidFill>
                <a:highlight>
                  <a:srgbClr val="FFFFFF"/>
                </a:highlight>
                <a:latin typeface="Apercu" panose="02000506040000020004" pitchFamily="2" charset="77"/>
              </a:rPr>
              <a:t>Full-screen, acknowledgment-required emergency alerts delivered directly to staff computers.</a:t>
            </a:r>
            <a:br>
              <a:rPr lang="en-US">
                <a:solidFill>
                  <a:schemeClr val="tx1">
                    <a:lumMod val="90000"/>
                    <a:lumOff val="10000"/>
                  </a:schemeClr>
                </a:solidFill>
                <a:highlight>
                  <a:srgbClr val="FFFFFF"/>
                </a:highlight>
                <a:latin typeface="Apercu" panose="02000506040000020004" pitchFamily="2" charset="77"/>
              </a:rPr>
            </a:br>
            <a:br>
              <a:rPr lang="en-US">
                <a:solidFill>
                  <a:schemeClr val="tx1">
                    <a:lumMod val="90000"/>
                    <a:lumOff val="10000"/>
                  </a:schemeClr>
                </a:solidFill>
                <a:highlight>
                  <a:srgbClr val="FFFFFF"/>
                </a:highlight>
                <a:latin typeface="Apercu" panose="02000506040000020004" pitchFamily="2" charset="77"/>
              </a:rPr>
            </a:br>
            <a:r>
              <a:rPr lang="en-US">
                <a:solidFill>
                  <a:schemeClr val="tx1">
                    <a:lumMod val="90000"/>
                    <a:lumOff val="10000"/>
                  </a:schemeClr>
                </a:solidFill>
                <a:highlight>
                  <a:srgbClr val="FFFFFF"/>
                </a:highlight>
                <a:latin typeface="Apercu" panose="02000506040000020004" pitchFamily="2" charset="77"/>
              </a:rPr>
              <a:t>Operates independently from Vivi displays and can be deployed standalone or alongside display alerts. </a:t>
            </a:r>
          </a:p>
        </p:txBody>
      </p:sp>
      <p:pic>
        <p:nvPicPr>
          <p:cNvPr id="5" name="Picture 4" descr="A computer screen with a sign&#10;&#10;AI-generated content may be incorrect.">
            <a:extLst>
              <a:ext uri="{FF2B5EF4-FFF2-40B4-BE49-F238E27FC236}">
                <a16:creationId xmlns:a16="http://schemas.microsoft.com/office/drawing/2014/main" id="{B5EBDCBC-D1E8-453D-6CC6-114007022B84}"/>
              </a:ext>
            </a:extLst>
          </p:cNvPr>
          <p:cNvPicPr>
            <a:picLocks noChangeAspect="1"/>
          </p:cNvPicPr>
          <p:nvPr/>
        </p:nvPicPr>
        <p:blipFill>
          <a:blip r:embed="rId4"/>
          <a:srcRect l="3008" r="17691"/>
          <a:stretch>
            <a:fillRect/>
          </a:stretch>
        </p:blipFill>
        <p:spPr>
          <a:xfrm>
            <a:off x="5135013" y="726141"/>
            <a:ext cx="7330921" cy="5200169"/>
          </a:xfrm>
          <a:prstGeom prst="roundRect">
            <a:avLst>
              <a:gd name="adj" fmla="val 3089"/>
            </a:avLst>
          </a:prstGeom>
        </p:spPr>
      </p:pic>
    </p:spTree>
    <p:extLst>
      <p:ext uri="{BB962C8B-B14F-4D97-AF65-F5344CB8AC3E}">
        <p14:creationId xmlns:p14="http://schemas.microsoft.com/office/powerpoint/2010/main" val="34693934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EDAF7-20AA-18F8-B00A-CB413836B8A4}"/>
            </a:ext>
          </a:extLst>
        </p:cNvPr>
        <p:cNvGrpSpPr/>
        <p:nvPr/>
      </p:nvGrpSpPr>
      <p:grpSpPr>
        <a:xfrm>
          <a:off x="0" y="0"/>
          <a:ext cx="0" cy="0"/>
          <a:chOff x="0" y="0"/>
          <a:chExt cx="0" cy="0"/>
        </a:xfrm>
      </p:grpSpPr>
      <p:sp>
        <p:nvSpPr>
          <p:cNvPr id="13" name="TextBox 12">
            <a:extLst>
              <a:ext uri="{FF2B5EF4-FFF2-40B4-BE49-F238E27FC236}">
                <a16:creationId xmlns:a16="http://schemas.microsoft.com/office/drawing/2014/main" id="{79CD38A9-1108-1955-0A8A-18B3E20DD055}"/>
              </a:ext>
            </a:extLst>
          </p:cNvPr>
          <p:cNvSpPr txBox="1"/>
          <p:nvPr/>
        </p:nvSpPr>
        <p:spPr>
          <a:xfrm>
            <a:off x="11198087" y="-265043"/>
            <a:ext cx="231154" cy="369332"/>
          </a:xfrm>
          <a:prstGeom prst="rect">
            <a:avLst/>
          </a:prstGeom>
          <a:noFill/>
        </p:spPr>
        <p:txBody>
          <a:bodyPr wrap="none" rtlCol="0">
            <a:spAutoFit/>
          </a:bodyPr>
          <a:lstStyle/>
          <a:p>
            <a:r>
              <a:rPr lang="en-US"/>
              <a:t> </a:t>
            </a:r>
          </a:p>
        </p:txBody>
      </p:sp>
      <p:pic>
        <p:nvPicPr>
          <p:cNvPr id="3" name="Picture 2" descr="A blue triangle shaped logo&#10;&#10;Description automatically generated">
            <a:extLst>
              <a:ext uri="{FF2B5EF4-FFF2-40B4-BE49-F238E27FC236}">
                <a16:creationId xmlns:a16="http://schemas.microsoft.com/office/drawing/2014/main" id="{D99E2512-D8AF-2FFF-4E36-08D34EC6AFBE}"/>
              </a:ext>
            </a:extLst>
          </p:cNvPr>
          <p:cNvPicPr>
            <a:picLocks noChangeAspect="1"/>
          </p:cNvPicPr>
          <p:nvPr/>
        </p:nvPicPr>
        <p:blipFill>
          <a:blip r:embed="rId3"/>
          <a:stretch>
            <a:fillRect/>
          </a:stretch>
        </p:blipFill>
        <p:spPr>
          <a:xfrm>
            <a:off x="11379367" y="6073292"/>
            <a:ext cx="561387" cy="561387"/>
          </a:xfrm>
          <a:prstGeom prst="rect">
            <a:avLst/>
          </a:prstGeom>
        </p:spPr>
      </p:pic>
      <p:sp>
        <p:nvSpPr>
          <p:cNvPr id="44" name="Oval 43">
            <a:extLst>
              <a:ext uri="{FF2B5EF4-FFF2-40B4-BE49-F238E27FC236}">
                <a16:creationId xmlns:a16="http://schemas.microsoft.com/office/drawing/2014/main" id="{5FCD2809-73DC-E6C0-D598-74E4F68FEA9D}"/>
              </a:ext>
            </a:extLst>
          </p:cNvPr>
          <p:cNvSpPr/>
          <p:nvPr/>
        </p:nvSpPr>
        <p:spPr>
          <a:xfrm>
            <a:off x="240638" y="1206718"/>
            <a:ext cx="1821835" cy="182183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05173AB-755C-3178-5C7F-C93E2D9A8FFB}"/>
              </a:ext>
            </a:extLst>
          </p:cNvPr>
          <p:cNvSpPr txBox="1"/>
          <p:nvPr/>
        </p:nvSpPr>
        <p:spPr>
          <a:xfrm>
            <a:off x="628839" y="2237897"/>
            <a:ext cx="4091079" cy="830997"/>
          </a:xfrm>
          <a:prstGeom prst="rect">
            <a:avLst/>
          </a:prstGeom>
          <a:noFill/>
        </p:spPr>
        <p:txBody>
          <a:bodyPr wrap="square" rtlCol="0">
            <a:spAutoFit/>
          </a:bodyPr>
          <a:lstStyle/>
          <a:p>
            <a:r>
              <a:rPr lang="en-AU" sz="4800">
                <a:solidFill>
                  <a:schemeClr val="tx2"/>
                </a:solidFill>
                <a:effectLst/>
                <a:highlight>
                  <a:srgbClr val="FFFFFF"/>
                </a:highlight>
                <a:latin typeface="Apercu Medium" panose="02000506040000020004" pitchFamily="2" charset="77"/>
              </a:rPr>
              <a:t>Display Alerts</a:t>
            </a:r>
            <a:endParaRPr lang="en-US" sz="4800">
              <a:solidFill>
                <a:schemeClr val="tx2"/>
              </a:solidFill>
              <a:latin typeface="Apercu Medium" panose="02000506040000020004" pitchFamily="2" charset="77"/>
            </a:endParaRPr>
          </a:p>
        </p:txBody>
      </p:sp>
      <p:sp>
        <p:nvSpPr>
          <p:cNvPr id="9" name="TextBox 8">
            <a:extLst>
              <a:ext uri="{FF2B5EF4-FFF2-40B4-BE49-F238E27FC236}">
                <a16:creationId xmlns:a16="http://schemas.microsoft.com/office/drawing/2014/main" id="{3E4BFBC3-68B2-90E2-83F1-CE40A8DE7BEC}"/>
              </a:ext>
            </a:extLst>
          </p:cNvPr>
          <p:cNvSpPr txBox="1"/>
          <p:nvPr/>
        </p:nvSpPr>
        <p:spPr>
          <a:xfrm>
            <a:off x="628839" y="3912275"/>
            <a:ext cx="4225549" cy="2031325"/>
          </a:xfrm>
          <a:prstGeom prst="rect">
            <a:avLst/>
          </a:prstGeom>
          <a:noFill/>
        </p:spPr>
        <p:txBody>
          <a:bodyPr wrap="square" rtlCol="0">
            <a:spAutoFit/>
          </a:bodyPr>
          <a:lstStyle/>
          <a:p>
            <a:pPr fontAlgn="base"/>
            <a:r>
              <a:rPr lang="en-US">
                <a:solidFill>
                  <a:schemeClr val="tx1">
                    <a:lumMod val="90000"/>
                    <a:lumOff val="10000"/>
                  </a:schemeClr>
                </a:solidFill>
                <a:highlight>
                  <a:srgbClr val="FFFFFF"/>
                </a:highlight>
                <a:latin typeface="Apercu" panose="02000506040000020004" pitchFamily="2" charset="77"/>
              </a:rPr>
              <a:t>Visual emergency notifications displayed on Vivi-connected screens in classrooms and common areas. </a:t>
            </a:r>
          </a:p>
          <a:p>
            <a:pPr fontAlgn="base"/>
            <a:endParaRPr lang="en-US">
              <a:solidFill>
                <a:schemeClr val="tx1">
                  <a:lumMod val="90000"/>
                  <a:lumOff val="10000"/>
                </a:schemeClr>
              </a:solidFill>
              <a:highlight>
                <a:srgbClr val="FFFFFF"/>
              </a:highlight>
              <a:latin typeface="Apercu" panose="02000506040000020004" pitchFamily="2" charset="77"/>
            </a:endParaRPr>
          </a:p>
          <a:p>
            <a:pPr fontAlgn="base"/>
            <a:r>
              <a:rPr lang="en-US">
                <a:solidFill>
                  <a:schemeClr val="tx1">
                    <a:lumMod val="90000"/>
                    <a:lumOff val="10000"/>
                  </a:schemeClr>
                </a:solidFill>
                <a:highlight>
                  <a:srgbClr val="FFFFFF"/>
                </a:highlight>
                <a:latin typeface="Apercu" panose="02000506040000020004" pitchFamily="2" charset="77"/>
              </a:rPr>
              <a:t>Part of Vivi's core emergency management feature set is included in Vivi Pro. </a:t>
            </a:r>
          </a:p>
        </p:txBody>
      </p:sp>
      <p:pic>
        <p:nvPicPr>
          <p:cNvPr id="7" name="Picture 6">
            <a:extLst>
              <a:ext uri="{FF2B5EF4-FFF2-40B4-BE49-F238E27FC236}">
                <a16:creationId xmlns:a16="http://schemas.microsoft.com/office/drawing/2014/main" id="{751D348D-3856-D91F-6089-CA9A19E870F4}"/>
              </a:ext>
            </a:extLst>
          </p:cNvPr>
          <p:cNvPicPr>
            <a:picLocks noChangeAspect="1"/>
          </p:cNvPicPr>
          <p:nvPr/>
        </p:nvPicPr>
        <p:blipFill>
          <a:blip r:embed="rId4"/>
          <a:srcRect l="10395" t="15661" r="24449" b="2173"/>
          <a:stretch>
            <a:fillRect/>
          </a:stretch>
        </p:blipFill>
        <p:spPr>
          <a:xfrm>
            <a:off x="5135013" y="726141"/>
            <a:ext cx="7330921" cy="5200169"/>
          </a:xfrm>
          <a:prstGeom prst="roundRect">
            <a:avLst>
              <a:gd name="adj" fmla="val 3089"/>
            </a:avLst>
          </a:prstGeom>
        </p:spPr>
      </p:pic>
    </p:spTree>
    <p:extLst>
      <p:ext uri="{BB962C8B-B14F-4D97-AF65-F5344CB8AC3E}">
        <p14:creationId xmlns:p14="http://schemas.microsoft.com/office/powerpoint/2010/main" val="14722898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16C2B-B56F-4C48-9A9E-E5271015C387}"/>
            </a:ext>
          </a:extLst>
        </p:cNvPr>
        <p:cNvGrpSpPr/>
        <p:nvPr/>
      </p:nvGrpSpPr>
      <p:grpSpPr>
        <a:xfrm>
          <a:off x="0" y="0"/>
          <a:ext cx="0" cy="0"/>
          <a:chOff x="0" y="0"/>
          <a:chExt cx="0" cy="0"/>
        </a:xfrm>
      </p:grpSpPr>
      <p:sp>
        <p:nvSpPr>
          <p:cNvPr id="13" name="TextBox 12">
            <a:extLst>
              <a:ext uri="{FF2B5EF4-FFF2-40B4-BE49-F238E27FC236}">
                <a16:creationId xmlns:a16="http://schemas.microsoft.com/office/drawing/2014/main" id="{469FD4B7-68EF-C369-E626-B95DA9BE7B9E}"/>
              </a:ext>
            </a:extLst>
          </p:cNvPr>
          <p:cNvSpPr txBox="1"/>
          <p:nvPr/>
        </p:nvSpPr>
        <p:spPr>
          <a:xfrm>
            <a:off x="11198087" y="-265043"/>
            <a:ext cx="231154" cy="369332"/>
          </a:xfrm>
          <a:prstGeom prst="rect">
            <a:avLst/>
          </a:prstGeom>
          <a:noFill/>
        </p:spPr>
        <p:txBody>
          <a:bodyPr wrap="none" rtlCol="0">
            <a:spAutoFit/>
          </a:bodyPr>
          <a:lstStyle/>
          <a:p>
            <a:r>
              <a:rPr lang="en-US"/>
              <a:t> </a:t>
            </a:r>
          </a:p>
        </p:txBody>
      </p:sp>
      <p:pic>
        <p:nvPicPr>
          <p:cNvPr id="3" name="Picture 2" descr="A blue triangle shaped logo&#10;&#10;Description automatically generated">
            <a:extLst>
              <a:ext uri="{FF2B5EF4-FFF2-40B4-BE49-F238E27FC236}">
                <a16:creationId xmlns:a16="http://schemas.microsoft.com/office/drawing/2014/main" id="{9E97F954-5D51-18B5-8C28-AAE13CC00AAF}"/>
              </a:ext>
            </a:extLst>
          </p:cNvPr>
          <p:cNvPicPr>
            <a:picLocks noChangeAspect="1"/>
          </p:cNvPicPr>
          <p:nvPr/>
        </p:nvPicPr>
        <p:blipFill>
          <a:blip r:embed="rId3"/>
          <a:stretch>
            <a:fillRect/>
          </a:stretch>
        </p:blipFill>
        <p:spPr>
          <a:xfrm>
            <a:off x="11379367" y="6073292"/>
            <a:ext cx="561387" cy="561387"/>
          </a:xfrm>
          <a:prstGeom prst="rect">
            <a:avLst/>
          </a:prstGeom>
        </p:spPr>
      </p:pic>
      <p:sp>
        <p:nvSpPr>
          <p:cNvPr id="44" name="Oval 43">
            <a:extLst>
              <a:ext uri="{FF2B5EF4-FFF2-40B4-BE49-F238E27FC236}">
                <a16:creationId xmlns:a16="http://schemas.microsoft.com/office/drawing/2014/main" id="{122BE1ED-AF36-2AC1-D27B-D7F2D8234D4E}"/>
              </a:ext>
            </a:extLst>
          </p:cNvPr>
          <p:cNvSpPr/>
          <p:nvPr/>
        </p:nvSpPr>
        <p:spPr>
          <a:xfrm>
            <a:off x="240638" y="1206718"/>
            <a:ext cx="1821835" cy="182183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4EC0DA38-44FF-E436-5F65-98B54E51F7FB}"/>
              </a:ext>
            </a:extLst>
          </p:cNvPr>
          <p:cNvSpPr txBox="1"/>
          <p:nvPr/>
        </p:nvSpPr>
        <p:spPr>
          <a:xfrm>
            <a:off x="628839" y="2545745"/>
            <a:ext cx="4568803" cy="1569660"/>
          </a:xfrm>
          <a:prstGeom prst="rect">
            <a:avLst/>
          </a:prstGeom>
          <a:noFill/>
        </p:spPr>
        <p:txBody>
          <a:bodyPr wrap="square" rtlCol="0">
            <a:spAutoFit/>
          </a:bodyPr>
          <a:lstStyle/>
          <a:p>
            <a:r>
              <a:rPr lang="en-AU" sz="4800">
                <a:solidFill>
                  <a:schemeClr val="tx2"/>
                </a:solidFill>
                <a:effectLst/>
                <a:highlight>
                  <a:srgbClr val="FFFFFF"/>
                </a:highlight>
                <a:latin typeface="Apercu Medium" panose="02000506040000020004" pitchFamily="2" charset="77"/>
              </a:rPr>
              <a:t>What’s Included:</a:t>
            </a:r>
            <a:endParaRPr lang="en-US" sz="4800">
              <a:solidFill>
                <a:schemeClr val="tx2"/>
              </a:solidFill>
              <a:latin typeface="Apercu Medium" panose="02000506040000020004" pitchFamily="2" charset="77"/>
            </a:endParaRPr>
          </a:p>
        </p:txBody>
      </p:sp>
      <p:sp>
        <p:nvSpPr>
          <p:cNvPr id="9" name="TextBox 8">
            <a:extLst>
              <a:ext uri="{FF2B5EF4-FFF2-40B4-BE49-F238E27FC236}">
                <a16:creationId xmlns:a16="http://schemas.microsoft.com/office/drawing/2014/main" id="{9B769E9D-5A26-9A2B-E417-F69A58AD5AE3}"/>
              </a:ext>
            </a:extLst>
          </p:cNvPr>
          <p:cNvSpPr txBox="1"/>
          <p:nvPr/>
        </p:nvSpPr>
        <p:spPr>
          <a:xfrm>
            <a:off x="6389545" y="934128"/>
            <a:ext cx="5551175" cy="5262979"/>
          </a:xfrm>
          <a:prstGeom prst="rect">
            <a:avLst/>
          </a:prstGeom>
          <a:noFill/>
        </p:spPr>
        <p:txBody>
          <a:bodyPr wrap="square" lIns="91440" tIns="45720" rIns="91440" bIns="45720" rtlCol="0" anchor="t">
            <a:spAutoFit/>
          </a:bodyPr>
          <a:lstStyle/>
          <a:p>
            <a:pPr fontAlgn="base"/>
            <a:r>
              <a:rPr lang="en-US" sz="1600">
                <a:highlight>
                  <a:srgbClr val="FFFFFF"/>
                </a:highlight>
                <a:latin typeface="Apercu"/>
              </a:rPr>
              <a:t>Instant, acknowledgment-required emergency alerts directly to staff computers </a:t>
            </a:r>
            <a:br>
              <a:rPr lang="en-US" sz="1600" dirty="0">
                <a:highlight>
                  <a:srgbClr val="FFFFFF"/>
                </a:highlight>
                <a:latin typeface="Apercu" panose="02000506040000020004" pitchFamily="2" charset="77"/>
              </a:rPr>
            </a:br>
            <a:endParaRPr lang="en-US" sz="1600">
              <a:highlight>
                <a:srgbClr val="FFFFFF"/>
              </a:highlight>
              <a:latin typeface="Apercu" panose="02000506040000020004" pitchFamily="2" charset="77"/>
            </a:endParaRPr>
          </a:p>
          <a:p>
            <a:pPr fontAlgn="base"/>
            <a:r>
              <a:rPr lang="en-US" sz="1600">
                <a:highlight>
                  <a:srgbClr val="FFFFFF"/>
                </a:highlight>
                <a:latin typeface="Apercu"/>
              </a:rPr>
              <a:t>ChromeOS, Windows</a:t>
            </a:r>
            <a:r>
              <a:rPr lang="en-US" sz="1600" dirty="0">
                <a:highlight>
                  <a:srgbClr val="FFFFFF"/>
                </a:highlight>
                <a:latin typeface="Apercu"/>
              </a:rPr>
              <a:t> and macOS full-screen takeover alerts</a:t>
            </a:r>
          </a:p>
          <a:p>
            <a:pPr fontAlgn="base"/>
            <a:endParaRPr lang="en-US" sz="1600">
              <a:highlight>
                <a:srgbClr val="FFFFFF"/>
              </a:highlight>
              <a:latin typeface="Apercu" panose="02000506040000020004" pitchFamily="2" charset="77"/>
            </a:endParaRPr>
          </a:p>
          <a:p>
            <a:pPr fontAlgn="base"/>
            <a:r>
              <a:rPr lang="en-US" sz="1600">
                <a:highlight>
                  <a:srgbClr val="FFFFFF"/>
                </a:highlight>
                <a:latin typeface="Apercu" panose="02000506040000020004" pitchFamily="2" charset="77"/>
              </a:rPr>
              <a:t>Persistent tray app for always-on protection </a:t>
            </a:r>
          </a:p>
          <a:p>
            <a:pPr fontAlgn="base"/>
            <a:endParaRPr lang="en-US" sz="1600">
              <a:highlight>
                <a:srgbClr val="FFFFFF"/>
              </a:highlight>
              <a:latin typeface="Apercu" panose="02000506040000020004" pitchFamily="2" charset="77"/>
            </a:endParaRPr>
          </a:p>
          <a:p>
            <a:r>
              <a:rPr lang="en-US" sz="1600">
                <a:highlight>
                  <a:srgbClr val="FFFFFF"/>
                </a:highlight>
                <a:ea typeface="+mn-lt"/>
                <a:cs typeface="+mn-lt"/>
              </a:rPr>
              <a:t>Automatic location-based targeting through IP subnet detection, plus verification tools and bulk CSV upload for easy deployment.</a:t>
            </a:r>
            <a:endParaRPr lang="en-US"/>
          </a:p>
          <a:p>
            <a:pPr fontAlgn="base"/>
            <a:endParaRPr lang="en-US" sz="1600">
              <a:highlight>
                <a:srgbClr val="FFFFFF"/>
              </a:highlight>
              <a:latin typeface="Apercu" panose="02000506040000020004" pitchFamily="2" charset="77"/>
            </a:endParaRPr>
          </a:p>
          <a:p>
            <a:pPr fontAlgn="base"/>
            <a:r>
              <a:rPr lang="en-US" sz="1600">
                <a:highlight>
                  <a:srgbClr val="FFFFFF"/>
                </a:highlight>
                <a:latin typeface="Apercu" panose="02000506040000020004" pitchFamily="2" charset="77"/>
              </a:rPr>
              <a:t>User acknowledgment with timestamps </a:t>
            </a:r>
          </a:p>
          <a:p>
            <a:pPr fontAlgn="base"/>
            <a:endParaRPr lang="en-US" sz="1600">
              <a:highlight>
                <a:srgbClr val="FFFFFF"/>
              </a:highlight>
              <a:latin typeface="Apercu" panose="02000506040000020004" pitchFamily="2" charset="77"/>
            </a:endParaRPr>
          </a:p>
          <a:p>
            <a:pPr fontAlgn="base"/>
            <a:r>
              <a:rPr lang="en-US" sz="1600">
                <a:highlight>
                  <a:srgbClr val="FFFFFF"/>
                </a:highlight>
                <a:latin typeface="Apercu" panose="02000506040000020004" pitchFamily="2" charset="77"/>
              </a:rPr>
              <a:t>Broadcast summary with per-user status tracking </a:t>
            </a:r>
          </a:p>
          <a:p>
            <a:pPr fontAlgn="base"/>
            <a:endParaRPr lang="en-US" sz="1600">
              <a:highlight>
                <a:srgbClr val="FFFFFF"/>
              </a:highlight>
              <a:latin typeface="Apercu" panose="02000506040000020004" pitchFamily="2" charset="77"/>
            </a:endParaRPr>
          </a:p>
          <a:p>
            <a:pPr fontAlgn="base"/>
            <a:r>
              <a:rPr lang="en-US" sz="1600">
                <a:highlight>
                  <a:srgbClr val="FFFFFF"/>
                </a:highlight>
                <a:latin typeface="Apercu" panose="02000506040000020004" pitchFamily="2" charset="77"/>
              </a:rPr>
              <a:t>Individual device alert history across all clients </a:t>
            </a:r>
          </a:p>
          <a:p>
            <a:pPr fontAlgn="base"/>
            <a:endParaRPr lang="en-US" sz="1600">
              <a:highlight>
                <a:srgbClr val="FFFFFF"/>
              </a:highlight>
              <a:latin typeface="Apercu" panose="02000506040000020004" pitchFamily="2" charset="77"/>
            </a:endParaRPr>
          </a:p>
          <a:p>
            <a:pPr fontAlgn="base"/>
            <a:r>
              <a:rPr lang="en-US" sz="1600">
                <a:highlight>
                  <a:srgbClr val="FFFFFF"/>
                </a:highlight>
                <a:latin typeface="Apercu" panose="02000506040000020004" pitchFamily="2" charset="77"/>
              </a:rPr>
              <a:t>CSV export for compliance reporting </a:t>
            </a:r>
          </a:p>
          <a:p>
            <a:pPr fontAlgn="base"/>
            <a:endParaRPr lang="en-US" sz="1600">
              <a:highlight>
                <a:srgbClr val="FFFFFF"/>
              </a:highlight>
              <a:latin typeface="Apercu" panose="02000506040000020004" pitchFamily="2" charset="77"/>
            </a:endParaRPr>
          </a:p>
          <a:p>
            <a:pPr fontAlgn="base"/>
            <a:r>
              <a:rPr lang="en-US" sz="1600">
                <a:highlight>
                  <a:srgbClr val="FFFFFF"/>
                </a:highlight>
                <a:latin typeface="Apercu" panose="02000506040000020004" pitchFamily="2" charset="77"/>
              </a:rPr>
              <a:t>Emergency API integration  </a:t>
            </a:r>
          </a:p>
        </p:txBody>
      </p:sp>
      <p:pic>
        <p:nvPicPr>
          <p:cNvPr id="6" name="Graphic 5">
            <a:extLst>
              <a:ext uri="{FF2B5EF4-FFF2-40B4-BE49-F238E27FC236}">
                <a16:creationId xmlns:a16="http://schemas.microsoft.com/office/drawing/2014/main" id="{CE93B257-519D-C475-6D5A-100CED86108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43600" y="1090592"/>
            <a:ext cx="304800" cy="304800"/>
          </a:xfrm>
          <a:prstGeom prst="rect">
            <a:avLst/>
          </a:prstGeom>
        </p:spPr>
      </p:pic>
      <p:pic>
        <p:nvPicPr>
          <p:cNvPr id="8" name="Graphic 7">
            <a:extLst>
              <a:ext uri="{FF2B5EF4-FFF2-40B4-BE49-F238E27FC236}">
                <a16:creationId xmlns:a16="http://schemas.microsoft.com/office/drawing/2014/main" id="{92F2D606-252E-1AEB-3C99-2335A9CA34B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43600" y="2449343"/>
            <a:ext cx="304800" cy="304800"/>
          </a:xfrm>
          <a:prstGeom prst="rect">
            <a:avLst/>
          </a:prstGeom>
        </p:spPr>
      </p:pic>
      <p:pic>
        <p:nvPicPr>
          <p:cNvPr id="10" name="Graphic 9">
            <a:extLst>
              <a:ext uri="{FF2B5EF4-FFF2-40B4-BE49-F238E27FC236}">
                <a16:creationId xmlns:a16="http://schemas.microsoft.com/office/drawing/2014/main" id="{947BE626-24A3-7C4D-CB05-55EE567098B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43600" y="3024133"/>
            <a:ext cx="304800" cy="304800"/>
          </a:xfrm>
          <a:prstGeom prst="rect">
            <a:avLst/>
          </a:prstGeom>
        </p:spPr>
      </p:pic>
      <p:pic>
        <p:nvPicPr>
          <p:cNvPr id="12" name="Graphic 11">
            <a:extLst>
              <a:ext uri="{FF2B5EF4-FFF2-40B4-BE49-F238E27FC236}">
                <a16:creationId xmlns:a16="http://schemas.microsoft.com/office/drawing/2014/main" id="{50DDCA92-59E6-0641-C3F2-21AA5C1902F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43600" y="4841639"/>
            <a:ext cx="304800" cy="304800"/>
          </a:xfrm>
          <a:prstGeom prst="rect">
            <a:avLst/>
          </a:prstGeom>
        </p:spPr>
      </p:pic>
      <p:pic>
        <p:nvPicPr>
          <p:cNvPr id="2" name="Graphic 1">
            <a:extLst>
              <a:ext uri="{FF2B5EF4-FFF2-40B4-BE49-F238E27FC236}">
                <a16:creationId xmlns:a16="http://schemas.microsoft.com/office/drawing/2014/main" id="{EE7E4830-936A-D79B-57B3-374095045EA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43600" y="1785536"/>
            <a:ext cx="304800" cy="304800"/>
          </a:xfrm>
          <a:prstGeom prst="rect">
            <a:avLst/>
          </a:prstGeom>
        </p:spPr>
      </p:pic>
      <p:pic>
        <p:nvPicPr>
          <p:cNvPr id="5" name="Graphic 4">
            <a:extLst>
              <a:ext uri="{FF2B5EF4-FFF2-40B4-BE49-F238E27FC236}">
                <a16:creationId xmlns:a16="http://schemas.microsoft.com/office/drawing/2014/main" id="{4F347D54-A4A3-983C-B377-CD0D4AE267C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43600" y="3871728"/>
            <a:ext cx="304800" cy="304800"/>
          </a:xfrm>
          <a:prstGeom prst="rect">
            <a:avLst/>
          </a:prstGeom>
        </p:spPr>
      </p:pic>
      <p:pic>
        <p:nvPicPr>
          <p:cNvPr id="7" name="Graphic 6">
            <a:extLst>
              <a:ext uri="{FF2B5EF4-FFF2-40B4-BE49-F238E27FC236}">
                <a16:creationId xmlns:a16="http://schemas.microsoft.com/office/drawing/2014/main" id="{59CCF762-885A-BB4D-8C12-6EA6DF5C109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43600" y="4356683"/>
            <a:ext cx="304800" cy="304800"/>
          </a:xfrm>
          <a:prstGeom prst="rect">
            <a:avLst/>
          </a:prstGeom>
        </p:spPr>
      </p:pic>
      <p:pic>
        <p:nvPicPr>
          <p:cNvPr id="11" name="Graphic 10">
            <a:extLst>
              <a:ext uri="{FF2B5EF4-FFF2-40B4-BE49-F238E27FC236}">
                <a16:creationId xmlns:a16="http://schemas.microsoft.com/office/drawing/2014/main" id="{33D123AB-0607-0093-39B6-5213A1958E0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43600" y="5326594"/>
            <a:ext cx="304800" cy="304800"/>
          </a:xfrm>
          <a:prstGeom prst="rect">
            <a:avLst/>
          </a:prstGeom>
        </p:spPr>
      </p:pic>
      <p:pic>
        <p:nvPicPr>
          <p:cNvPr id="14" name="Graphic 13">
            <a:extLst>
              <a:ext uri="{FF2B5EF4-FFF2-40B4-BE49-F238E27FC236}">
                <a16:creationId xmlns:a16="http://schemas.microsoft.com/office/drawing/2014/main" id="{98753BF8-7DC0-DE41-B04A-EACBC291676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43600" y="5816769"/>
            <a:ext cx="304800" cy="304800"/>
          </a:xfrm>
          <a:prstGeom prst="rect">
            <a:avLst/>
          </a:prstGeom>
        </p:spPr>
      </p:pic>
    </p:spTree>
    <p:extLst>
      <p:ext uri="{BB962C8B-B14F-4D97-AF65-F5344CB8AC3E}">
        <p14:creationId xmlns:p14="http://schemas.microsoft.com/office/powerpoint/2010/main" val="4018280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766AC912-EB1D-AAE7-7321-B3F039ED0CDF}"/>
              </a:ext>
            </a:extLst>
          </p:cNvPr>
          <p:cNvSpPr/>
          <p:nvPr/>
        </p:nvSpPr>
        <p:spPr>
          <a:xfrm>
            <a:off x="8845920" y="1805172"/>
            <a:ext cx="452350" cy="452350"/>
          </a:xfrm>
          <a:prstGeom prst="ellipse">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73034004-3031-80EF-26C0-2C0276398094}"/>
              </a:ext>
            </a:extLst>
          </p:cNvPr>
          <p:cNvGrpSpPr/>
          <p:nvPr/>
        </p:nvGrpSpPr>
        <p:grpSpPr>
          <a:xfrm>
            <a:off x="9072095" y="-588630"/>
            <a:ext cx="4584268" cy="3713484"/>
            <a:chOff x="9072095" y="-588630"/>
            <a:chExt cx="4584268" cy="3713484"/>
          </a:xfrm>
        </p:grpSpPr>
        <p:sp>
          <p:nvSpPr>
            <p:cNvPr id="23" name="Oval 22">
              <a:extLst>
                <a:ext uri="{FF2B5EF4-FFF2-40B4-BE49-F238E27FC236}">
                  <a16:creationId xmlns:a16="http://schemas.microsoft.com/office/drawing/2014/main" id="{C56E8E42-EC4B-E619-194D-84AFA8F89AE3}"/>
                </a:ext>
              </a:extLst>
            </p:cNvPr>
            <p:cNvSpPr/>
            <p:nvPr/>
          </p:nvSpPr>
          <p:spPr>
            <a:xfrm>
              <a:off x="10493083" y="-588630"/>
              <a:ext cx="2781434" cy="2781434"/>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11DB9B9E-2977-6CEF-8FA9-676F641C943D}"/>
                </a:ext>
              </a:extLst>
            </p:cNvPr>
            <p:cNvSpPr/>
            <p:nvPr/>
          </p:nvSpPr>
          <p:spPr>
            <a:xfrm>
              <a:off x="10088660" y="1997448"/>
              <a:ext cx="520148" cy="52014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E39DBD6D-9B22-2967-B13E-7C717EE02D25}"/>
                </a:ext>
              </a:extLst>
            </p:cNvPr>
            <p:cNvSpPr/>
            <p:nvPr/>
          </p:nvSpPr>
          <p:spPr>
            <a:xfrm>
              <a:off x="10880404" y="624998"/>
              <a:ext cx="523548" cy="523548"/>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C4FF7321-964C-E202-7398-353BCF173D4B}"/>
                </a:ext>
              </a:extLst>
            </p:cNvPr>
            <p:cNvSpPr/>
            <p:nvPr/>
          </p:nvSpPr>
          <p:spPr>
            <a:xfrm>
              <a:off x="9072095" y="204793"/>
              <a:ext cx="1105838" cy="1105838"/>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4502C095-F7AE-0FC1-9F0F-23F054AEAC52}"/>
                </a:ext>
              </a:extLst>
            </p:cNvPr>
            <p:cNvSpPr/>
            <p:nvPr/>
          </p:nvSpPr>
          <p:spPr>
            <a:xfrm>
              <a:off x="11333596" y="802087"/>
              <a:ext cx="2322767" cy="2322767"/>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1E4F37F8-2917-E6BD-68F4-C0132C47295A}"/>
              </a:ext>
            </a:extLst>
          </p:cNvPr>
          <p:cNvSpPr txBox="1"/>
          <p:nvPr/>
        </p:nvSpPr>
        <p:spPr>
          <a:xfrm>
            <a:off x="11198087" y="-265043"/>
            <a:ext cx="231154" cy="369332"/>
          </a:xfrm>
          <a:prstGeom prst="rect">
            <a:avLst/>
          </a:prstGeom>
          <a:noFill/>
        </p:spPr>
        <p:txBody>
          <a:bodyPr wrap="none" rtlCol="0">
            <a:spAutoFit/>
          </a:bodyPr>
          <a:lstStyle/>
          <a:p>
            <a:r>
              <a:rPr lang="en-US"/>
              <a:t> </a:t>
            </a:r>
          </a:p>
        </p:txBody>
      </p:sp>
      <p:grpSp>
        <p:nvGrpSpPr>
          <p:cNvPr id="19" name="Group 18">
            <a:extLst>
              <a:ext uri="{FF2B5EF4-FFF2-40B4-BE49-F238E27FC236}">
                <a16:creationId xmlns:a16="http://schemas.microsoft.com/office/drawing/2014/main" id="{9E2C369A-909B-223C-8117-29B02D3C9ECC}"/>
              </a:ext>
            </a:extLst>
          </p:cNvPr>
          <p:cNvGrpSpPr/>
          <p:nvPr/>
        </p:nvGrpSpPr>
        <p:grpSpPr>
          <a:xfrm>
            <a:off x="-1426840" y="4240940"/>
            <a:ext cx="4261742" cy="4430908"/>
            <a:chOff x="-1176401" y="4577184"/>
            <a:chExt cx="4261742" cy="4430908"/>
          </a:xfrm>
        </p:grpSpPr>
        <p:sp>
          <p:nvSpPr>
            <p:cNvPr id="16" name="Oval 15">
              <a:extLst>
                <a:ext uri="{FF2B5EF4-FFF2-40B4-BE49-F238E27FC236}">
                  <a16:creationId xmlns:a16="http://schemas.microsoft.com/office/drawing/2014/main" id="{6128920A-EFEE-A8FA-D1AC-0EDBF007ED3F}"/>
                </a:ext>
              </a:extLst>
            </p:cNvPr>
            <p:cNvSpPr/>
            <p:nvPr/>
          </p:nvSpPr>
          <p:spPr>
            <a:xfrm>
              <a:off x="-630301" y="5292450"/>
              <a:ext cx="3715642" cy="3715642"/>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021F777-11B6-211C-5056-CC230395F374}"/>
                </a:ext>
              </a:extLst>
            </p:cNvPr>
            <p:cNvSpPr/>
            <p:nvPr/>
          </p:nvSpPr>
          <p:spPr>
            <a:xfrm>
              <a:off x="-1176401" y="4577184"/>
              <a:ext cx="2768972" cy="2768972"/>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8FA2175C-3815-66DE-FF98-6A5944E4F2FD}"/>
                </a:ext>
              </a:extLst>
            </p:cNvPr>
            <p:cNvSpPr/>
            <p:nvPr/>
          </p:nvSpPr>
          <p:spPr>
            <a:xfrm>
              <a:off x="2222872" y="5719104"/>
              <a:ext cx="485131" cy="485131"/>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9" name="Picture 28">
            <a:hlinkClick r:id="rId3" action="ppaction://hlinksldjump"/>
            <a:extLst>
              <a:ext uri="{FF2B5EF4-FFF2-40B4-BE49-F238E27FC236}">
                <a16:creationId xmlns:a16="http://schemas.microsoft.com/office/drawing/2014/main" id="{E8D2CA17-8ABB-E40E-4C48-EFA0C0419D5F}"/>
              </a:ext>
            </a:extLst>
          </p:cNvPr>
          <p:cNvPicPr>
            <a:picLocks noChangeAspect="1"/>
          </p:cNvPicPr>
          <p:nvPr/>
        </p:nvPicPr>
        <p:blipFill>
          <a:blip r:embed="rId4"/>
          <a:srcRect/>
          <a:stretch/>
        </p:blipFill>
        <p:spPr>
          <a:xfrm>
            <a:off x="11379367" y="6073292"/>
            <a:ext cx="561387" cy="561387"/>
          </a:xfrm>
          <a:prstGeom prst="rect">
            <a:avLst/>
          </a:prstGeom>
        </p:spPr>
      </p:pic>
      <p:sp>
        <p:nvSpPr>
          <p:cNvPr id="2" name="TextBox 1">
            <a:extLst>
              <a:ext uri="{FF2B5EF4-FFF2-40B4-BE49-F238E27FC236}">
                <a16:creationId xmlns:a16="http://schemas.microsoft.com/office/drawing/2014/main" id="{050A3DD8-AFA6-8FA8-9EF8-8B08CC170315}"/>
              </a:ext>
            </a:extLst>
          </p:cNvPr>
          <p:cNvSpPr txBox="1"/>
          <p:nvPr/>
        </p:nvSpPr>
        <p:spPr>
          <a:xfrm>
            <a:off x="534091" y="2606672"/>
            <a:ext cx="5231709" cy="276999"/>
          </a:xfrm>
          <a:prstGeom prst="rect">
            <a:avLst/>
          </a:prstGeom>
          <a:noFill/>
        </p:spPr>
        <p:txBody>
          <a:bodyPr wrap="square" rtlCol="0">
            <a:spAutoFit/>
          </a:bodyPr>
          <a:lstStyle/>
          <a:p>
            <a:r>
              <a:rPr lang="en-US" sz="1200" spc="300">
                <a:solidFill>
                  <a:schemeClr val="accent1">
                    <a:lumMod val="20000"/>
                    <a:lumOff val="80000"/>
                  </a:schemeClr>
                </a:solidFill>
                <a:latin typeface="Apercu" panose="02000506040000020004" pitchFamily="2" charset="77"/>
              </a:rPr>
              <a:t>DEVICE ALERTS</a:t>
            </a:r>
          </a:p>
        </p:txBody>
      </p:sp>
      <p:sp>
        <p:nvSpPr>
          <p:cNvPr id="3" name="TextBox 2">
            <a:extLst>
              <a:ext uri="{FF2B5EF4-FFF2-40B4-BE49-F238E27FC236}">
                <a16:creationId xmlns:a16="http://schemas.microsoft.com/office/drawing/2014/main" id="{5E089519-9FE9-8C59-FF0E-38F2D296CAF1}"/>
              </a:ext>
            </a:extLst>
          </p:cNvPr>
          <p:cNvSpPr txBox="1"/>
          <p:nvPr/>
        </p:nvSpPr>
        <p:spPr>
          <a:xfrm>
            <a:off x="534091" y="2877693"/>
            <a:ext cx="8330509" cy="923330"/>
          </a:xfrm>
          <a:prstGeom prst="rect">
            <a:avLst/>
          </a:prstGeom>
          <a:noFill/>
        </p:spPr>
        <p:txBody>
          <a:bodyPr wrap="square" rtlCol="0">
            <a:spAutoFit/>
          </a:bodyPr>
          <a:lstStyle/>
          <a:p>
            <a:r>
              <a:rPr lang="en-US" sz="5400" spc="300">
                <a:solidFill>
                  <a:schemeClr val="bg1"/>
                </a:solidFill>
                <a:latin typeface="Apercu Medium" panose="02000506040000020004" pitchFamily="2" charset="77"/>
              </a:rPr>
              <a:t>VALUE PROPOSITION</a:t>
            </a:r>
          </a:p>
        </p:txBody>
      </p:sp>
    </p:spTree>
    <p:extLst>
      <p:ext uri="{BB962C8B-B14F-4D97-AF65-F5344CB8AC3E}">
        <p14:creationId xmlns:p14="http://schemas.microsoft.com/office/powerpoint/2010/main" val="40113881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FCB07947-2F87-D605-43C1-B16D4A3D333E}"/>
              </a:ext>
            </a:extLst>
          </p:cNvPr>
          <p:cNvSpPr txBox="1"/>
          <p:nvPr/>
        </p:nvSpPr>
        <p:spPr>
          <a:xfrm>
            <a:off x="537985" y="735321"/>
            <a:ext cx="4338815" cy="1077218"/>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Designed for Schools, Built for Safety</a:t>
            </a:r>
            <a:endParaRPr lang="en-US" sz="3200">
              <a:solidFill>
                <a:srgbClr val="38246D"/>
              </a:solidFill>
              <a:latin typeface="Apercu Medium" panose="02000506040000020004" pitchFamily="2" charset="77"/>
            </a:endParaRPr>
          </a:p>
        </p:txBody>
      </p:sp>
      <p:sp>
        <p:nvSpPr>
          <p:cNvPr id="28" name="TextBox 27">
            <a:extLst>
              <a:ext uri="{FF2B5EF4-FFF2-40B4-BE49-F238E27FC236}">
                <a16:creationId xmlns:a16="http://schemas.microsoft.com/office/drawing/2014/main" id="{F1845C84-7170-90F5-16DC-FE9C79F949F6}"/>
              </a:ext>
            </a:extLst>
          </p:cNvPr>
          <p:cNvSpPr txBox="1"/>
          <p:nvPr/>
        </p:nvSpPr>
        <p:spPr>
          <a:xfrm>
            <a:off x="5662507" y="735321"/>
            <a:ext cx="5991507" cy="1077218"/>
          </a:xfrm>
          <a:prstGeom prst="rect">
            <a:avLst/>
          </a:prstGeom>
          <a:noFill/>
        </p:spPr>
        <p:txBody>
          <a:bodyPr wrap="square" rtlCol="0">
            <a:spAutoFit/>
          </a:bodyPr>
          <a:lstStyle/>
          <a:p>
            <a:r>
              <a:rPr lang="en-AU" sz="1600">
                <a:solidFill>
                  <a:schemeClr val="tx1">
                    <a:lumMod val="75000"/>
                    <a:lumOff val="25000"/>
                  </a:schemeClr>
                </a:solidFill>
                <a:latin typeface="Apercu Light" panose="02000506030000020004" pitchFamily="2" charset="77"/>
              </a:rPr>
              <a:t>Vivi is an education-ready solution that delivers instant, acknowledgment-required emergency alerts directly to staff computers, closing the coverage gap and strengthening schoolwide safety.</a:t>
            </a:r>
            <a:endParaRPr lang="en-US" sz="1600">
              <a:solidFill>
                <a:schemeClr val="tx1">
                  <a:lumMod val="75000"/>
                  <a:lumOff val="25000"/>
                </a:schemeClr>
              </a:solidFill>
              <a:latin typeface="Apercu Light" panose="02000506030000020004" pitchFamily="2" charset="77"/>
            </a:endParaRPr>
          </a:p>
        </p:txBody>
      </p:sp>
      <p:pic>
        <p:nvPicPr>
          <p:cNvPr id="2" name="Picture 1" descr="A blue triangle shaped logo&#10;&#10;Description automatically generated">
            <a:extLst>
              <a:ext uri="{FF2B5EF4-FFF2-40B4-BE49-F238E27FC236}">
                <a16:creationId xmlns:a16="http://schemas.microsoft.com/office/drawing/2014/main" id="{5207CF75-5E50-A079-95A8-D2330C294030}"/>
              </a:ext>
            </a:extLst>
          </p:cNvPr>
          <p:cNvPicPr>
            <a:picLocks noChangeAspect="1"/>
          </p:cNvPicPr>
          <p:nvPr/>
        </p:nvPicPr>
        <p:blipFill>
          <a:blip r:embed="rId2"/>
          <a:stretch>
            <a:fillRect/>
          </a:stretch>
        </p:blipFill>
        <p:spPr>
          <a:xfrm>
            <a:off x="11379367" y="6073292"/>
            <a:ext cx="561387" cy="561387"/>
          </a:xfrm>
          <a:prstGeom prst="rect">
            <a:avLst/>
          </a:prstGeom>
        </p:spPr>
      </p:pic>
      <p:cxnSp>
        <p:nvCxnSpPr>
          <p:cNvPr id="4" name="Straight Connector 3">
            <a:extLst>
              <a:ext uri="{FF2B5EF4-FFF2-40B4-BE49-F238E27FC236}">
                <a16:creationId xmlns:a16="http://schemas.microsoft.com/office/drawing/2014/main" id="{2ECC4425-8011-1C34-313C-13029A71DE86}"/>
              </a:ext>
            </a:extLst>
          </p:cNvPr>
          <p:cNvCxnSpPr/>
          <p:nvPr/>
        </p:nvCxnSpPr>
        <p:spPr>
          <a:xfrm>
            <a:off x="537985" y="2164978"/>
            <a:ext cx="11116029"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3A6AC43-E418-ACCA-F8CA-A027F7EF8EC4}"/>
              </a:ext>
            </a:extLst>
          </p:cNvPr>
          <p:cNvSpPr txBox="1"/>
          <p:nvPr/>
        </p:nvSpPr>
        <p:spPr>
          <a:xfrm>
            <a:off x="537985" y="2577568"/>
            <a:ext cx="4338815" cy="1077218"/>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Complete Staff Coverage </a:t>
            </a:r>
            <a:endParaRPr lang="en-US" sz="3200">
              <a:solidFill>
                <a:srgbClr val="38246D"/>
              </a:solidFill>
              <a:latin typeface="Apercu Medium" panose="02000506040000020004" pitchFamily="2" charset="77"/>
            </a:endParaRPr>
          </a:p>
        </p:txBody>
      </p:sp>
      <p:sp>
        <p:nvSpPr>
          <p:cNvPr id="7" name="TextBox 6">
            <a:extLst>
              <a:ext uri="{FF2B5EF4-FFF2-40B4-BE49-F238E27FC236}">
                <a16:creationId xmlns:a16="http://schemas.microsoft.com/office/drawing/2014/main" id="{2A9936FB-259F-490D-32C8-8DD1C3DDF271}"/>
              </a:ext>
            </a:extLst>
          </p:cNvPr>
          <p:cNvSpPr txBox="1"/>
          <p:nvPr/>
        </p:nvSpPr>
        <p:spPr>
          <a:xfrm>
            <a:off x="5662506" y="2700678"/>
            <a:ext cx="5991507" cy="830997"/>
          </a:xfrm>
          <a:prstGeom prst="rect">
            <a:avLst/>
          </a:prstGeom>
          <a:noFill/>
        </p:spPr>
        <p:txBody>
          <a:bodyPr wrap="square" rtlCol="0">
            <a:spAutoFit/>
          </a:bodyPr>
          <a:lstStyle/>
          <a:p>
            <a:r>
              <a:rPr lang="en-US" sz="1600">
                <a:solidFill>
                  <a:schemeClr val="tx1">
                    <a:lumMod val="75000"/>
                    <a:lumOff val="25000"/>
                  </a:schemeClr>
                </a:solidFill>
                <a:latin typeface="Apercu Light" panose="02000506030000020004" pitchFamily="2" charset="77"/>
              </a:rPr>
              <a:t>Reach personnel in offices, moving between buildings, or in locations without Vivi-enabled screens. No one misses critical safety information. </a:t>
            </a:r>
          </a:p>
        </p:txBody>
      </p:sp>
      <p:cxnSp>
        <p:nvCxnSpPr>
          <p:cNvPr id="8" name="Straight Connector 7">
            <a:extLst>
              <a:ext uri="{FF2B5EF4-FFF2-40B4-BE49-F238E27FC236}">
                <a16:creationId xmlns:a16="http://schemas.microsoft.com/office/drawing/2014/main" id="{582BB27F-B2BD-42E2-D1F7-5013BE959D15}"/>
              </a:ext>
            </a:extLst>
          </p:cNvPr>
          <p:cNvCxnSpPr/>
          <p:nvPr/>
        </p:nvCxnSpPr>
        <p:spPr>
          <a:xfrm>
            <a:off x="537985" y="4128248"/>
            <a:ext cx="11116029"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E740251-D764-E7B0-08D4-E8240525E380}"/>
              </a:ext>
            </a:extLst>
          </p:cNvPr>
          <p:cNvSpPr txBox="1"/>
          <p:nvPr/>
        </p:nvSpPr>
        <p:spPr>
          <a:xfrm>
            <a:off x="537985" y="4513945"/>
            <a:ext cx="4338815" cy="1569660"/>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Total Visibility, Accountability, and Confidence</a:t>
            </a:r>
            <a:endParaRPr lang="en-US" sz="3200">
              <a:solidFill>
                <a:srgbClr val="38246D"/>
              </a:solidFill>
              <a:latin typeface="Apercu Medium" panose="02000506040000020004" pitchFamily="2" charset="77"/>
            </a:endParaRPr>
          </a:p>
        </p:txBody>
      </p:sp>
      <p:sp>
        <p:nvSpPr>
          <p:cNvPr id="11" name="TextBox 10">
            <a:extLst>
              <a:ext uri="{FF2B5EF4-FFF2-40B4-BE49-F238E27FC236}">
                <a16:creationId xmlns:a16="http://schemas.microsoft.com/office/drawing/2014/main" id="{7499380C-CE12-5F43-EB64-957D1B72762A}"/>
              </a:ext>
            </a:extLst>
          </p:cNvPr>
          <p:cNvSpPr txBox="1"/>
          <p:nvPr/>
        </p:nvSpPr>
        <p:spPr>
          <a:xfrm>
            <a:off x="5662506" y="4513945"/>
            <a:ext cx="5716861" cy="1569660"/>
          </a:xfrm>
          <a:prstGeom prst="rect">
            <a:avLst/>
          </a:prstGeom>
          <a:noFill/>
        </p:spPr>
        <p:txBody>
          <a:bodyPr wrap="square" rtlCol="0">
            <a:spAutoFit/>
          </a:bodyPr>
          <a:lstStyle/>
          <a:p>
            <a:r>
              <a:rPr lang="en-US" sz="1600">
                <a:solidFill>
                  <a:schemeClr val="tx1">
                    <a:lumMod val="75000"/>
                    <a:lumOff val="25000"/>
                  </a:schemeClr>
                </a:solidFill>
                <a:latin typeface="Apercu Light" panose="02000506030000020004" pitchFamily="2" charset="77"/>
              </a:rPr>
              <a:t>Mandatory acknowledgment with timestamps creates total visibility into your emergency response. See exactly who acknowledged and when in Vivi Central with CSV export for post-incident reporting. This creates the audit trail you need for compliance and the confidence that your message reached everyone. </a:t>
            </a:r>
          </a:p>
        </p:txBody>
      </p:sp>
    </p:spTree>
    <p:extLst>
      <p:ext uri="{BB962C8B-B14F-4D97-AF65-F5344CB8AC3E}">
        <p14:creationId xmlns:p14="http://schemas.microsoft.com/office/powerpoint/2010/main" val="1352161942"/>
      </p:ext>
    </p:extLst>
  </p:cSld>
  <p:clrMapOvr>
    <a:masterClrMapping/>
  </p:clrMapOvr>
</p:sld>
</file>

<file path=ppt/theme/theme1.xml><?xml version="1.0" encoding="utf-8"?>
<a:theme xmlns:a="http://schemas.openxmlformats.org/drawingml/2006/main" name="ThemeVivi">
  <a:themeElements>
    <a:clrScheme name="Vivi Colours">
      <a:dk1>
        <a:srgbClr val="282828"/>
      </a:dk1>
      <a:lt1>
        <a:srgbClr val="FFFFFF"/>
      </a:lt1>
      <a:dk2>
        <a:srgbClr val="1270E8"/>
      </a:dk2>
      <a:lt2>
        <a:srgbClr val="C0C5C9"/>
      </a:lt2>
      <a:accent1>
        <a:srgbClr val="1270E8"/>
      </a:accent1>
      <a:accent2>
        <a:srgbClr val="36096E"/>
      </a:accent2>
      <a:accent3>
        <a:srgbClr val="7DE1B9"/>
      </a:accent3>
      <a:accent4>
        <a:srgbClr val="9932D7"/>
      </a:accent4>
      <a:accent5>
        <a:srgbClr val="9A34D8"/>
      </a:accent5>
      <a:accent6>
        <a:srgbClr val="7DE1B9"/>
      </a:accent6>
      <a:hlink>
        <a:srgbClr val="1270E8"/>
      </a:hlink>
      <a:folHlink>
        <a:srgbClr val="9932D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ivi_Template_24  -  Read-Only" id="{23FB113A-BD94-4509-BD48-84B0C6431FC2}" vid="{E38CE47C-660D-44C1-A8A2-A40F0237F4A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67ace9c-14d6-49fc-86d0-36fe88d0a2ac" xsi:nil="true"/>
    <lcf76f155ced4ddcb4097134ff3c332f xmlns="9ff7ca45-c624-4f92-bd40-7c819da3291e">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04FD9B71F4FEC498FD51B5DBE1E27C3" ma:contentTypeVersion="21" ma:contentTypeDescription="Create a new document." ma:contentTypeScope="" ma:versionID="bb79b0774627d50d0d4e8961924cae99">
  <xsd:schema xmlns:xsd="http://www.w3.org/2001/XMLSchema" xmlns:xs="http://www.w3.org/2001/XMLSchema" xmlns:p="http://schemas.microsoft.com/office/2006/metadata/properties" xmlns:ns1="http://schemas.microsoft.com/sharepoint/v3" xmlns:ns2="867ace9c-14d6-49fc-86d0-36fe88d0a2ac" xmlns:ns3="9ff7ca45-c624-4f92-bd40-7c819da3291e" targetNamespace="http://schemas.microsoft.com/office/2006/metadata/properties" ma:root="true" ma:fieldsID="e1ba43cf4210b2c55959758b1083b417" ns1:_="" ns2:_="" ns3:_="">
    <xsd:import namespace="http://schemas.microsoft.com/sharepoint/v3"/>
    <xsd:import namespace="867ace9c-14d6-49fc-86d0-36fe88d0a2ac"/>
    <xsd:import namespace="9ff7ca45-c624-4f92-bd40-7c819da3291e"/>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element ref="ns1:_ip_UnifiedCompliancePolicyProperties" minOccurs="0"/>
                <xsd:element ref="ns1:_ip_UnifiedCompliancePolicyUIAc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6" nillable="true" ma:displayName="Unified Compliance Policy Properties" ma:hidden="true" ma:internalName="_ip_UnifiedCompliancePolicyProperties">
      <xsd:simpleType>
        <xsd:restriction base="dms:Note"/>
      </xsd:simpleType>
    </xsd:element>
    <xsd:element name="_ip_UnifiedCompliancePolicyUIAction" ma:index="2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67ace9c-14d6-49fc-86d0-36fe88d0a2ac"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3" nillable="true" ma:displayName="Taxonomy Catch All Column" ma:hidden="true" ma:list="{e3b2ec40-b3e1-432b-9e2c-e5e6720b5d0b}" ma:internalName="TaxCatchAll" ma:showField="CatchAllData" ma:web="867ace9c-14d6-49fc-86d0-36fe88d0a2a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ff7ca45-c624-4f92-bd40-7c819da3291e"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2abe349-f502-4c38-98c6-a88b730a6a27"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421ED92-371B-4AC0-8FF3-3F38AD65E71D}">
  <ds:schemaRefs>
    <ds:schemaRef ds:uri="http://schemas.microsoft.com/sharepoint/v3/contenttype/forms"/>
  </ds:schemaRefs>
</ds:datastoreItem>
</file>

<file path=customXml/itemProps2.xml><?xml version="1.0" encoding="utf-8"?>
<ds:datastoreItem xmlns:ds="http://schemas.openxmlformats.org/officeDocument/2006/customXml" ds:itemID="{D017A132-2F4D-41E0-A34A-E61F13737C2E}">
  <ds:schemaRefs>
    <ds:schemaRef ds:uri="http://schemas.microsoft.com/office/2006/documentManagement/types"/>
    <ds:schemaRef ds:uri="http://purl.org/dc/terms/"/>
    <ds:schemaRef ds:uri="http://purl.org/dc/dcmitype/"/>
    <ds:schemaRef ds:uri="http://purl.org/dc/elements/1.1/"/>
    <ds:schemaRef ds:uri="http://schemas.openxmlformats.org/package/2006/metadata/core-properties"/>
    <ds:schemaRef ds:uri="http://schemas.microsoft.com/office/infopath/2007/PartnerControls"/>
    <ds:schemaRef ds:uri="d14e6227-7b13-4bad-a773-9cce96e90da4"/>
    <ds:schemaRef ds:uri="0d1f7d5a-958e-4372-b3e4-d8caef0afa8e"/>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CA038966-2BBA-4E59-9BE0-20251638E1A9}"/>
</file>

<file path=docProps/app.xml><?xml version="1.0" encoding="utf-8"?>
<Properties xmlns="http://schemas.openxmlformats.org/officeDocument/2006/extended-properties" xmlns:vt="http://schemas.openxmlformats.org/officeDocument/2006/docPropsVTypes">
  <Template>ThemeVivi</Template>
  <TotalTime>0</TotalTime>
  <Words>1836</Words>
  <Application>Microsoft Office PowerPoint</Application>
  <PresentationFormat>Widescreen</PresentationFormat>
  <Paragraphs>254</Paragraphs>
  <Slides>37</Slides>
  <Notes>17</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ThemeVivi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Marcela Ramos</dc:creator>
  <cp:lastModifiedBy>Jonathan Rendon</cp:lastModifiedBy>
  <cp:revision>29</cp:revision>
  <dcterms:created xsi:type="dcterms:W3CDTF">2025-11-04T09:04:21Z</dcterms:created>
  <dcterms:modified xsi:type="dcterms:W3CDTF">2026-04-27T11:55:23Z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0x010100204FD9B71F4FEC498FD51B5DBE1E27C3</vt:lpwstr>
  </property>
</Properties>
</file>