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20"/>
  </p:notesMasterIdLst>
  <p:sldIdLst>
    <p:sldId id="258" r:id="rId5"/>
    <p:sldId id="259" r:id="rId6"/>
    <p:sldId id="260" r:id="rId7"/>
    <p:sldId id="256" r:id="rId8"/>
    <p:sldId id="261" r:id="rId9"/>
    <p:sldId id="262" r:id="rId10"/>
    <p:sldId id="263" r:id="rId11"/>
    <p:sldId id="264" r:id="rId12"/>
    <p:sldId id="275" r:id="rId13"/>
    <p:sldId id="276" r:id="rId14"/>
    <p:sldId id="292" r:id="rId15"/>
    <p:sldId id="293" r:id="rId16"/>
    <p:sldId id="294" r:id="rId17"/>
    <p:sldId id="277" r:id="rId18"/>
    <p:sldId id="268" r:id="rId1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7096E"/>
    <a:srgbClr val="1271E9"/>
    <a:srgbClr val="76BFF7"/>
    <a:srgbClr val="7EE2BA"/>
    <a:srgbClr val="9A32D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DA3B95E-F7E9-B443-91E7-E0A3AAD45839}" v="1" dt="2025-03-05T00:53:28.69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019"/>
    <p:restoredTop sz="94719"/>
  </p:normalViewPr>
  <p:slideViewPr>
    <p:cSldViewPr snapToGrid="0">
      <p:cViewPr varScale="1">
        <p:scale>
          <a:sx n="148" d="100"/>
          <a:sy n="148" d="100"/>
        </p:scale>
        <p:origin x="600" y="-56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microsoft.com/office/2015/10/relationships/revisionInfo" Target="revisionInfo.xml"/><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arcela Ramos" userId="8315a958-c306-457d-b685-3b0dfa02a8f5" providerId="ADAL" clId="{1C34A353-4D13-8746-9B3F-557074E81A5B}"/>
    <pc:docChg chg="modSld">
      <pc:chgData name="Marcela Ramos" userId="8315a958-c306-457d-b685-3b0dfa02a8f5" providerId="ADAL" clId="{1C34A353-4D13-8746-9B3F-557074E81A5B}" dt="2024-11-13T00:13:39.646" v="0" actId="20578"/>
      <pc:docMkLst>
        <pc:docMk/>
      </pc:docMkLst>
      <pc:sldChg chg="modSp">
        <pc:chgData name="Marcela Ramos" userId="8315a958-c306-457d-b685-3b0dfa02a8f5" providerId="ADAL" clId="{1C34A353-4D13-8746-9B3F-557074E81A5B}" dt="2024-11-13T00:13:39.646" v="0" actId="20578"/>
        <pc:sldMkLst>
          <pc:docMk/>
          <pc:sldMk cId="568836719" sldId="292"/>
        </pc:sldMkLst>
      </pc:sldChg>
    </pc:docChg>
  </pc:docChgLst>
  <pc:docChgLst>
    <pc:chgData name="Marcela Ramos" userId="8315a958-c306-457d-b685-3b0dfa02a8f5" providerId="ADAL" clId="{F5923578-8D2A-7A4A-8E9E-C4DA4BFD6E2C}"/>
    <pc:docChg chg="undo custSel addSld modSld sldOrd">
      <pc:chgData name="Marcela Ramos" userId="8315a958-c306-457d-b685-3b0dfa02a8f5" providerId="ADAL" clId="{F5923578-8D2A-7A4A-8E9E-C4DA4BFD6E2C}" dt="2024-09-17T04:36:17.951" v="1050"/>
      <pc:docMkLst>
        <pc:docMk/>
      </pc:docMkLst>
      <pc:sldChg chg="addSp modSp mod">
        <pc:chgData name="Marcela Ramos" userId="8315a958-c306-457d-b685-3b0dfa02a8f5" providerId="ADAL" clId="{F5923578-8D2A-7A4A-8E9E-C4DA4BFD6E2C}" dt="2024-09-16T13:36:11.657" v="14" actId="1076"/>
        <pc:sldMkLst>
          <pc:docMk/>
          <pc:sldMk cId="3230768329" sldId="261"/>
        </pc:sldMkLst>
      </pc:sldChg>
      <pc:sldChg chg="modSp mod">
        <pc:chgData name="Marcela Ramos" userId="8315a958-c306-457d-b685-3b0dfa02a8f5" providerId="ADAL" clId="{F5923578-8D2A-7A4A-8E9E-C4DA4BFD6E2C}" dt="2024-09-16T13:36:32.538" v="122" actId="207"/>
        <pc:sldMkLst>
          <pc:docMk/>
          <pc:sldMk cId="447973648" sldId="262"/>
        </pc:sldMkLst>
      </pc:sldChg>
      <pc:sldChg chg="modSp mod">
        <pc:chgData name="Marcela Ramos" userId="8315a958-c306-457d-b685-3b0dfa02a8f5" providerId="ADAL" clId="{F5923578-8D2A-7A4A-8E9E-C4DA4BFD6E2C}" dt="2024-09-17T04:20:32.703" v="1049" actId="14100"/>
        <pc:sldMkLst>
          <pc:docMk/>
          <pc:sldMk cId="2381965806" sldId="263"/>
        </pc:sldMkLst>
      </pc:sldChg>
      <pc:sldChg chg="modSp mod">
        <pc:chgData name="Marcela Ramos" userId="8315a958-c306-457d-b685-3b0dfa02a8f5" providerId="ADAL" clId="{F5923578-8D2A-7A4A-8E9E-C4DA4BFD6E2C}" dt="2024-09-16T22:05:17.516" v="281" actId="1076"/>
        <pc:sldMkLst>
          <pc:docMk/>
          <pc:sldMk cId="3573469533" sldId="264"/>
        </pc:sldMkLst>
      </pc:sldChg>
      <pc:sldChg chg="add">
        <pc:chgData name="Marcela Ramos" userId="8315a958-c306-457d-b685-3b0dfa02a8f5" providerId="ADAL" clId="{F5923578-8D2A-7A4A-8E9E-C4DA4BFD6E2C}" dt="2024-09-17T04:36:17.951" v="1050"/>
        <pc:sldMkLst>
          <pc:docMk/>
          <pc:sldMk cId="356232777" sldId="268"/>
        </pc:sldMkLst>
      </pc:sldChg>
      <pc:sldChg chg="addSp delSp modSp add mod ord setBg">
        <pc:chgData name="Marcela Ramos" userId="8315a958-c306-457d-b685-3b0dfa02a8f5" providerId="ADAL" clId="{F5923578-8D2A-7A4A-8E9E-C4DA4BFD6E2C}" dt="2024-09-17T01:41:52.894" v="866" actId="14100"/>
        <pc:sldMkLst>
          <pc:docMk/>
          <pc:sldMk cId="1436097940" sldId="275"/>
        </pc:sldMkLst>
      </pc:sldChg>
      <pc:sldChg chg="addSp delSp modSp add mod ord">
        <pc:chgData name="Marcela Ramos" userId="8315a958-c306-457d-b685-3b0dfa02a8f5" providerId="ADAL" clId="{F5923578-8D2A-7A4A-8E9E-C4DA4BFD6E2C}" dt="2024-09-16T22:07:53.658" v="304" actId="20578"/>
        <pc:sldMkLst>
          <pc:docMk/>
          <pc:sldMk cId="1644293760" sldId="276"/>
        </pc:sldMkLst>
      </pc:sldChg>
      <pc:sldChg chg="addSp delSp modSp add mod">
        <pc:chgData name="Marcela Ramos" userId="8315a958-c306-457d-b685-3b0dfa02a8f5" providerId="ADAL" clId="{F5923578-8D2A-7A4A-8E9E-C4DA4BFD6E2C}" dt="2024-09-17T00:46:58.204" v="500"/>
        <pc:sldMkLst>
          <pc:docMk/>
          <pc:sldMk cId="991899556" sldId="277"/>
        </pc:sldMkLst>
      </pc:sldChg>
      <pc:sldChg chg="addSp delSp modSp add mod">
        <pc:chgData name="Marcela Ramos" userId="8315a958-c306-457d-b685-3b0dfa02a8f5" providerId="ADAL" clId="{F5923578-8D2A-7A4A-8E9E-C4DA4BFD6E2C}" dt="2024-09-17T01:27:28.483" v="727"/>
        <pc:sldMkLst>
          <pc:docMk/>
          <pc:sldMk cId="568836719" sldId="292"/>
        </pc:sldMkLst>
      </pc:sldChg>
      <pc:sldChg chg="addSp delSp modSp add mod ord">
        <pc:chgData name="Marcela Ramos" userId="8315a958-c306-457d-b685-3b0dfa02a8f5" providerId="ADAL" clId="{F5923578-8D2A-7A4A-8E9E-C4DA4BFD6E2C}" dt="2024-09-17T01:40:47.026" v="865" actId="1076"/>
        <pc:sldMkLst>
          <pc:docMk/>
          <pc:sldMk cId="378025864" sldId="293"/>
        </pc:sldMkLst>
      </pc:sldChg>
      <pc:sldChg chg="addSp delSp modSp add mod">
        <pc:chgData name="Marcela Ramos" userId="8315a958-c306-457d-b685-3b0dfa02a8f5" providerId="ADAL" clId="{F5923578-8D2A-7A4A-8E9E-C4DA4BFD6E2C}" dt="2024-09-17T02:04:46.897" v="1037" actId="1076"/>
        <pc:sldMkLst>
          <pc:docMk/>
          <pc:sldMk cId="1168289103" sldId="294"/>
        </pc:sldMkLst>
      </pc:sldChg>
    </pc:docChg>
  </pc:docChgLst>
  <pc:docChgLst>
    <pc:chgData name="Marcela Ramos" userId="8315a958-c306-457d-b685-3b0dfa02a8f5" providerId="ADAL" clId="{939ED170-F3EB-364B-964B-14D055C8F8A9}"/>
    <pc:docChg chg="undo custSel modSld">
      <pc:chgData name="Marcela Ramos" userId="8315a958-c306-457d-b685-3b0dfa02a8f5" providerId="ADAL" clId="{939ED170-F3EB-364B-964B-14D055C8F8A9}" dt="2025-01-03T01:15:17.268" v="74" actId="14100"/>
      <pc:docMkLst>
        <pc:docMk/>
      </pc:docMkLst>
      <pc:sldChg chg="modSp mod">
        <pc:chgData name="Marcela Ramos" userId="8315a958-c306-457d-b685-3b0dfa02a8f5" providerId="ADAL" clId="{939ED170-F3EB-364B-964B-14D055C8F8A9}" dt="2025-01-02T05:00:03.972" v="0" actId="14100"/>
        <pc:sldMkLst>
          <pc:docMk/>
          <pc:sldMk cId="3573469533" sldId="264"/>
        </pc:sldMkLst>
        <pc:spChg chg="mod">
          <ac:chgData name="Marcela Ramos" userId="8315a958-c306-457d-b685-3b0dfa02a8f5" providerId="ADAL" clId="{939ED170-F3EB-364B-964B-14D055C8F8A9}" dt="2025-01-02T05:00:03.972" v="0" actId="14100"/>
          <ac:spMkLst>
            <pc:docMk/>
            <pc:sldMk cId="3573469533" sldId="264"/>
            <ac:spMk id="8" creationId="{CA421F5D-0ACD-E88D-D55C-A9BA6690BE38}"/>
          </ac:spMkLst>
        </pc:spChg>
      </pc:sldChg>
      <pc:sldChg chg="modSp mod">
        <pc:chgData name="Marcela Ramos" userId="8315a958-c306-457d-b685-3b0dfa02a8f5" providerId="ADAL" clId="{939ED170-F3EB-364B-964B-14D055C8F8A9}" dt="2025-01-02T05:00:47.996" v="4" actId="113"/>
        <pc:sldMkLst>
          <pc:docMk/>
          <pc:sldMk cId="1436097940" sldId="275"/>
        </pc:sldMkLst>
        <pc:spChg chg="mod">
          <ac:chgData name="Marcela Ramos" userId="8315a958-c306-457d-b685-3b0dfa02a8f5" providerId="ADAL" clId="{939ED170-F3EB-364B-964B-14D055C8F8A9}" dt="2025-01-02T05:00:47.996" v="4" actId="113"/>
          <ac:spMkLst>
            <pc:docMk/>
            <pc:sldMk cId="1436097940" sldId="275"/>
            <ac:spMk id="13" creationId="{3104C601-5061-9C7D-262B-19F79C3AC516}"/>
          </ac:spMkLst>
        </pc:spChg>
      </pc:sldChg>
      <pc:sldChg chg="addSp modSp mod">
        <pc:chgData name="Marcela Ramos" userId="8315a958-c306-457d-b685-3b0dfa02a8f5" providerId="ADAL" clId="{939ED170-F3EB-364B-964B-14D055C8F8A9}" dt="2025-01-03T01:02:28.650" v="64" actId="2711"/>
        <pc:sldMkLst>
          <pc:docMk/>
          <pc:sldMk cId="1644293760" sldId="276"/>
        </pc:sldMkLst>
        <pc:spChg chg="add mod">
          <ac:chgData name="Marcela Ramos" userId="8315a958-c306-457d-b685-3b0dfa02a8f5" providerId="ADAL" clId="{939ED170-F3EB-364B-964B-14D055C8F8A9}" dt="2025-01-03T01:02:28.650" v="64" actId="2711"/>
          <ac:spMkLst>
            <pc:docMk/>
            <pc:sldMk cId="1644293760" sldId="276"/>
            <ac:spMk id="2" creationId="{35173158-6C95-3C37-5F1F-A6E9EDA87757}"/>
          </ac:spMkLst>
        </pc:spChg>
        <pc:spChg chg="mod">
          <ac:chgData name="Marcela Ramos" userId="8315a958-c306-457d-b685-3b0dfa02a8f5" providerId="ADAL" clId="{939ED170-F3EB-364B-964B-14D055C8F8A9}" dt="2025-01-03T00:59:37.186" v="21" actId="2711"/>
          <ac:spMkLst>
            <pc:docMk/>
            <pc:sldMk cId="1644293760" sldId="276"/>
            <ac:spMk id="7" creationId="{1A1017B3-CB9C-F1AD-16E4-057825CC15B6}"/>
          </ac:spMkLst>
        </pc:spChg>
        <pc:spChg chg="mod">
          <ac:chgData name="Marcela Ramos" userId="8315a958-c306-457d-b685-3b0dfa02a8f5" providerId="ADAL" clId="{939ED170-F3EB-364B-964B-14D055C8F8A9}" dt="2025-01-03T01:00:04.639" v="22" actId="14100"/>
          <ac:spMkLst>
            <pc:docMk/>
            <pc:sldMk cId="1644293760" sldId="276"/>
            <ac:spMk id="8" creationId="{CA421F5D-0ACD-E88D-D55C-A9BA6690BE38}"/>
          </ac:spMkLst>
        </pc:spChg>
      </pc:sldChg>
      <pc:sldChg chg="modSp mod">
        <pc:chgData name="Marcela Ramos" userId="8315a958-c306-457d-b685-3b0dfa02a8f5" providerId="ADAL" clId="{939ED170-F3EB-364B-964B-14D055C8F8A9}" dt="2025-01-03T01:15:17.268" v="74" actId="14100"/>
        <pc:sldMkLst>
          <pc:docMk/>
          <pc:sldMk cId="991899556" sldId="277"/>
        </pc:sldMkLst>
        <pc:spChg chg="mod">
          <ac:chgData name="Marcela Ramos" userId="8315a958-c306-457d-b685-3b0dfa02a8f5" providerId="ADAL" clId="{939ED170-F3EB-364B-964B-14D055C8F8A9}" dt="2025-01-03T01:03:17.179" v="67"/>
          <ac:spMkLst>
            <pc:docMk/>
            <pc:sldMk cId="991899556" sldId="277"/>
            <ac:spMk id="7" creationId="{EA3D5E18-2CE5-A71C-F3A5-C77344DF12FF}"/>
          </ac:spMkLst>
        </pc:spChg>
        <pc:spChg chg="mod">
          <ac:chgData name="Marcela Ramos" userId="8315a958-c306-457d-b685-3b0dfa02a8f5" providerId="ADAL" clId="{939ED170-F3EB-364B-964B-14D055C8F8A9}" dt="2025-01-03T01:13:52.059" v="68"/>
          <ac:spMkLst>
            <pc:docMk/>
            <pc:sldMk cId="991899556" sldId="277"/>
            <ac:spMk id="8" creationId="{0CAF3DAE-B1B6-8978-BBB4-15C8D3AA278F}"/>
          </ac:spMkLst>
        </pc:spChg>
        <pc:spChg chg="mod">
          <ac:chgData name="Marcela Ramos" userId="8315a958-c306-457d-b685-3b0dfa02a8f5" providerId="ADAL" clId="{939ED170-F3EB-364B-964B-14D055C8F8A9}" dt="2025-01-03T01:14:00.434" v="69"/>
          <ac:spMkLst>
            <pc:docMk/>
            <pc:sldMk cId="991899556" sldId="277"/>
            <ac:spMk id="20" creationId="{06EC4680-B153-0A82-9251-1A8CAE3449BD}"/>
          </ac:spMkLst>
        </pc:spChg>
        <pc:spChg chg="mod">
          <ac:chgData name="Marcela Ramos" userId="8315a958-c306-457d-b685-3b0dfa02a8f5" providerId="ADAL" clId="{939ED170-F3EB-364B-964B-14D055C8F8A9}" dt="2025-01-03T01:14:50.237" v="71"/>
          <ac:spMkLst>
            <pc:docMk/>
            <pc:sldMk cId="991899556" sldId="277"/>
            <ac:spMk id="21" creationId="{7D2873FB-584D-CB45-8C5E-B4F02D78DF87}"/>
          </ac:spMkLst>
        </pc:spChg>
        <pc:spChg chg="mod">
          <ac:chgData name="Marcela Ramos" userId="8315a958-c306-457d-b685-3b0dfa02a8f5" providerId="ADAL" clId="{939ED170-F3EB-364B-964B-14D055C8F8A9}" dt="2025-01-03T01:14:11.902" v="70"/>
          <ac:spMkLst>
            <pc:docMk/>
            <pc:sldMk cId="991899556" sldId="277"/>
            <ac:spMk id="22" creationId="{E319A7D8-8728-73CB-2ECD-B54E57B3208F}"/>
          </ac:spMkLst>
        </pc:spChg>
        <pc:spChg chg="mod">
          <ac:chgData name="Marcela Ramos" userId="8315a958-c306-457d-b685-3b0dfa02a8f5" providerId="ADAL" clId="{939ED170-F3EB-364B-964B-14D055C8F8A9}" dt="2025-01-03T01:03:00.200" v="66" actId="1076"/>
          <ac:spMkLst>
            <pc:docMk/>
            <pc:sldMk cId="991899556" sldId="277"/>
            <ac:spMk id="24" creationId="{0C7917E3-C671-43F6-597F-4372B82C4383}"/>
          </ac:spMkLst>
        </pc:spChg>
        <pc:spChg chg="mod">
          <ac:chgData name="Marcela Ramos" userId="8315a958-c306-457d-b685-3b0dfa02a8f5" providerId="ADAL" clId="{939ED170-F3EB-364B-964B-14D055C8F8A9}" dt="2025-01-03T01:15:17.268" v="74" actId="14100"/>
          <ac:spMkLst>
            <pc:docMk/>
            <pc:sldMk cId="991899556" sldId="277"/>
            <ac:spMk id="25" creationId="{9CC85F46-726A-2F32-5410-28138C739735}"/>
          </ac:spMkLst>
        </pc:spChg>
        <pc:spChg chg="mod">
          <ac:chgData name="Marcela Ramos" userId="8315a958-c306-457d-b685-3b0dfa02a8f5" providerId="ADAL" clId="{939ED170-F3EB-364B-964B-14D055C8F8A9}" dt="2025-01-03T01:15:08.098" v="72" actId="207"/>
          <ac:spMkLst>
            <pc:docMk/>
            <pc:sldMk cId="991899556" sldId="277"/>
            <ac:spMk id="27" creationId="{0EB4DB4D-39F0-F5DB-BA4F-A8776EA149BA}"/>
          </ac:spMkLst>
        </pc:spChg>
      </pc:sldChg>
      <pc:sldChg chg="modSp mod">
        <pc:chgData name="Marcela Ramos" userId="8315a958-c306-457d-b685-3b0dfa02a8f5" providerId="ADAL" clId="{939ED170-F3EB-364B-964B-14D055C8F8A9}" dt="2025-01-02T05:04:17.657" v="19" actId="20577"/>
        <pc:sldMkLst>
          <pc:docMk/>
          <pc:sldMk cId="378025864" sldId="293"/>
        </pc:sldMkLst>
        <pc:spChg chg="mod">
          <ac:chgData name="Marcela Ramos" userId="8315a958-c306-457d-b685-3b0dfa02a8f5" providerId="ADAL" clId="{939ED170-F3EB-364B-964B-14D055C8F8A9}" dt="2025-01-02T05:04:17.657" v="19" actId="20577"/>
          <ac:spMkLst>
            <pc:docMk/>
            <pc:sldMk cId="378025864" sldId="293"/>
            <ac:spMk id="17" creationId="{41D83E9B-322A-877E-CA18-F6197E819FC0}"/>
          </ac:spMkLst>
        </pc:spChg>
      </pc:sldChg>
    </pc:docChg>
  </pc:docChgLst>
  <pc:docChgLst>
    <pc:chgData name="Marcela Ramos" userId="S::marcelar@vivi.io::8315a958-c306-457d-b685-3b0dfa02a8f5" providerId="AD" clId="Web-{84F3B8A9-D8A7-5F4C-3E69-A7B62E150794}"/>
    <pc:docChg chg="modSld">
      <pc:chgData name="Marcela Ramos" userId="S::marcelar@vivi.io::8315a958-c306-457d-b685-3b0dfa02a8f5" providerId="AD" clId="Web-{84F3B8A9-D8A7-5F4C-3E69-A7B62E150794}" dt="2024-12-09T04:04:06.071" v="1" actId="1076"/>
      <pc:docMkLst>
        <pc:docMk/>
      </pc:docMkLst>
      <pc:sldChg chg="modSp">
        <pc:chgData name="Marcela Ramos" userId="S::marcelar@vivi.io::8315a958-c306-457d-b685-3b0dfa02a8f5" providerId="AD" clId="Web-{84F3B8A9-D8A7-5F4C-3E69-A7B62E150794}" dt="2024-12-09T04:04:06.071" v="1" actId="1076"/>
        <pc:sldMkLst>
          <pc:docMk/>
          <pc:sldMk cId="491995230" sldId="260"/>
        </pc:sldMkLst>
        <pc:picChg chg="mod">
          <ac:chgData name="Marcela Ramos" userId="S::marcelar@vivi.io::8315a958-c306-457d-b685-3b0dfa02a8f5" providerId="AD" clId="Web-{84F3B8A9-D8A7-5F4C-3E69-A7B62E150794}" dt="2024-12-09T04:04:06.071" v="1" actId="1076"/>
          <ac:picMkLst>
            <pc:docMk/>
            <pc:sldMk cId="491995230" sldId="260"/>
            <ac:picMk id="3" creationId="{A5995950-D5F9-9BB9-E930-E21793E14BF3}"/>
          </ac:picMkLst>
        </pc:picChg>
      </pc:sldChg>
    </pc:docChg>
  </pc:docChgLst>
  <pc:docChgLst>
    <pc:chgData name="Abhishek Beeravelly" userId="S::abhishek@vivi.io::a6e0f563-d647-4a55-8169-5f1f6bcd484a" providerId="AD" clId="Web-{FD499C4A-CED4-0A76-5096-1312CF7C07B5}"/>
    <pc:docChg chg="modSld">
      <pc:chgData name="Abhishek Beeravelly" userId="S::abhishek@vivi.io::a6e0f563-d647-4a55-8169-5f1f6bcd484a" providerId="AD" clId="Web-{FD499C4A-CED4-0A76-5096-1312CF7C07B5}" dt="2024-09-16T23:20:04.823" v="1" actId="20577"/>
      <pc:docMkLst>
        <pc:docMk/>
      </pc:docMkLst>
      <pc:sldChg chg="modSp">
        <pc:chgData name="Abhishek Beeravelly" userId="S::abhishek@vivi.io::a6e0f563-d647-4a55-8169-5f1f6bcd484a" providerId="AD" clId="Web-{FD499C4A-CED4-0A76-5096-1312CF7C07B5}" dt="2024-09-16T23:20:04.823" v="1" actId="20577"/>
        <pc:sldMkLst>
          <pc:docMk/>
          <pc:sldMk cId="1436097940" sldId="275"/>
        </pc:sldMkLst>
      </pc:sldChg>
    </pc:docChg>
  </pc:docChgLst>
  <pc:docChgLst>
    <pc:chgData name="Marcela Ramos" userId="8315a958-c306-457d-b685-3b0dfa02a8f5" providerId="ADAL" clId="{1DA3B95E-F7E9-B443-91E7-E0A3AAD45839}"/>
    <pc:docChg chg="undo custSel modSld">
      <pc:chgData name="Marcela Ramos" userId="8315a958-c306-457d-b685-3b0dfa02a8f5" providerId="ADAL" clId="{1DA3B95E-F7E9-B443-91E7-E0A3AAD45839}" dt="2025-03-05T01:02:12.600" v="374" actId="20577"/>
      <pc:docMkLst>
        <pc:docMk/>
      </pc:docMkLst>
      <pc:sldChg chg="addSp modSp mod">
        <pc:chgData name="Marcela Ramos" userId="8315a958-c306-457d-b685-3b0dfa02a8f5" providerId="ADAL" clId="{1DA3B95E-F7E9-B443-91E7-E0A3AAD45839}" dt="2025-03-05T01:02:12.600" v="374" actId="20577"/>
        <pc:sldMkLst>
          <pc:docMk/>
          <pc:sldMk cId="1644293760" sldId="276"/>
        </pc:sldMkLst>
        <pc:spChg chg="mod">
          <ac:chgData name="Marcela Ramos" userId="8315a958-c306-457d-b685-3b0dfa02a8f5" providerId="ADAL" clId="{1DA3B95E-F7E9-B443-91E7-E0A3AAD45839}" dt="2025-03-05T00:59:06.066" v="321" actId="1076"/>
          <ac:spMkLst>
            <pc:docMk/>
            <pc:sldMk cId="1644293760" sldId="276"/>
            <ac:spMk id="4" creationId="{82F0EE41-7400-A921-E934-4562D3EDB754}"/>
          </ac:spMkLst>
        </pc:spChg>
        <pc:spChg chg="mod">
          <ac:chgData name="Marcela Ramos" userId="8315a958-c306-457d-b685-3b0dfa02a8f5" providerId="ADAL" clId="{1DA3B95E-F7E9-B443-91E7-E0A3AAD45839}" dt="2025-03-05T00:59:06.066" v="321" actId="1076"/>
          <ac:spMkLst>
            <pc:docMk/>
            <pc:sldMk cId="1644293760" sldId="276"/>
            <ac:spMk id="6" creationId="{698947BA-A68E-8292-F2F8-E8555ED0ACD3}"/>
          </ac:spMkLst>
        </pc:spChg>
        <pc:spChg chg="mod">
          <ac:chgData name="Marcela Ramos" userId="8315a958-c306-457d-b685-3b0dfa02a8f5" providerId="ADAL" clId="{1DA3B95E-F7E9-B443-91E7-E0A3AAD45839}" dt="2025-03-05T00:59:12.337" v="322" actId="1076"/>
          <ac:spMkLst>
            <pc:docMk/>
            <pc:sldMk cId="1644293760" sldId="276"/>
            <ac:spMk id="7" creationId="{1A1017B3-CB9C-F1AD-16E4-057825CC15B6}"/>
          </ac:spMkLst>
        </pc:spChg>
        <pc:spChg chg="mod">
          <ac:chgData name="Marcela Ramos" userId="8315a958-c306-457d-b685-3b0dfa02a8f5" providerId="ADAL" clId="{1DA3B95E-F7E9-B443-91E7-E0A3AAD45839}" dt="2025-03-05T00:59:16.618" v="323" actId="1076"/>
          <ac:spMkLst>
            <pc:docMk/>
            <pc:sldMk cId="1644293760" sldId="276"/>
            <ac:spMk id="9" creationId="{AF024C96-E16D-06A2-B123-24059C29563B}"/>
          </ac:spMkLst>
        </pc:spChg>
        <pc:spChg chg="mod">
          <ac:chgData name="Marcela Ramos" userId="8315a958-c306-457d-b685-3b0dfa02a8f5" providerId="ADAL" clId="{1DA3B95E-F7E9-B443-91E7-E0A3AAD45839}" dt="2025-03-05T01:01:00.935" v="371" actId="1076"/>
          <ac:spMkLst>
            <pc:docMk/>
            <pc:sldMk cId="1644293760" sldId="276"/>
            <ac:spMk id="10" creationId="{E0FFBC95-4273-E993-B588-531C70BEC88D}"/>
          </ac:spMkLst>
        </pc:spChg>
        <pc:spChg chg="mod">
          <ac:chgData name="Marcela Ramos" userId="8315a958-c306-457d-b685-3b0dfa02a8f5" providerId="ADAL" clId="{1DA3B95E-F7E9-B443-91E7-E0A3AAD45839}" dt="2025-03-05T01:01:03.419" v="372" actId="1076"/>
          <ac:spMkLst>
            <pc:docMk/>
            <pc:sldMk cId="1644293760" sldId="276"/>
            <ac:spMk id="11" creationId="{80F49B66-9940-522A-0DC1-D65687B7DDF0}"/>
          </ac:spMkLst>
        </pc:spChg>
        <pc:spChg chg="add mod">
          <ac:chgData name="Marcela Ramos" userId="8315a958-c306-457d-b685-3b0dfa02a8f5" providerId="ADAL" clId="{1DA3B95E-F7E9-B443-91E7-E0A3AAD45839}" dt="2025-03-05T01:02:12.600" v="374" actId="20577"/>
          <ac:spMkLst>
            <pc:docMk/>
            <pc:sldMk cId="1644293760" sldId="276"/>
            <ac:spMk id="13" creationId="{6C4E00F4-8B80-7BFB-6837-357BD1084651}"/>
          </ac:spMkLst>
        </pc:spChg>
      </pc:sldChg>
    </pc:docChg>
  </pc:docChgLst>
  <pc:docChgLst>
    <pc:chgData name="Abhishek Beeravelly" userId="S::abhishek@vivi.io::a6e0f563-d647-4a55-8169-5f1f6bcd484a" providerId="AD" clId="Web-{BF7EB41E-F869-1539-22B7-30D6B26EC1FF}"/>
    <pc:docChg chg="modSld sldOrd">
      <pc:chgData name="Abhishek Beeravelly" userId="S::abhishek@vivi.io::a6e0f563-d647-4a55-8169-5f1f6bcd484a" providerId="AD" clId="Web-{BF7EB41E-F869-1539-22B7-30D6B26EC1FF}" dt="2024-09-19T02:16:45.181" v="48"/>
      <pc:docMkLst>
        <pc:docMk/>
      </pc:docMkLst>
      <pc:sldChg chg="ord">
        <pc:chgData name="Abhishek Beeravelly" userId="S::abhishek@vivi.io::a6e0f563-d647-4a55-8169-5f1f6bcd484a" providerId="AD" clId="Web-{BF7EB41E-F869-1539-22B7-30D6B26EC1FF}" dt="2024-09-19T02:14:41.095" v="0"/>
        <pc:sldMkLst>
          <pc:docMk/>
          <pc:sldMk cId="2726129333" sldId="256"/>
        </pc:sldMkLst>
      </pc:sldChg>
      <pc:sldChg chg="modSp">
        <pc:chgData name="Abhishek Beeravelly" userId="S::abhishek@vivi.io::a6e0f563-d647-4a55-8169-5f1f6bcd484a" providerId="AD" clId="Web-{BF7EB41E-F869-1539-22B7-30D6B26EC1FF}" dt="2024-09-19T02:16:45.181" v="48"/>
        <pc:sldMkLst>
          <pc:docMk/>
          <pc:sldMk cId="849055345" sldId="259"/>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CF2FED1-2E8E-0B4B-A3F9-8073E56E1D10}" type="datetimeFigureOut">
              <a:rPr lang="en-US" smtClean="0"/>
              <a:t>3/5/25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1016A04-9A17-D04F-9D9A-43FAA8C61A77}" type="slidenum">
              <a:rPr lang="en-US" smtClean="0"/>
              <a:t>‹#›</a:t>
            </a:fld>
            <a:endParaRPr lang="en-US"/>
          </a:p>
        </p:txBody>
      </p:sp>
    </p:spTree>
    <p:extLst>
      <p:ext uri="{BB962C8B-B14F-4D97-AF65-F5344CB8AC3E}">
        <p14:creationId xmlns:p14="http://schemas.microsoft.com/office/powerpoint/2010/main" val="99136840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Cover 2 Option</a:t>
            </a:r>
          </a:p>
        </p:txBody>
      </p:sp>
      <p:sp>
        <p:nvSpPr>
          <p:cNvPr id="4" name="Slide Number Placeholder 3"/>
          <p:cNvSpPr>
            <a:spLocks noGrp="1"/>
          </p:cNvSpPr>
          <p:nvPr>
            <p:ph type="sldNum" sz="quarter" idx="5"/>
          </p:nvPr>
        </p:nvSpPr>
        <p:spPr/>
        <p:txBody>
          <a:bodyPr/>
          <a:lstStyle/>
          <a:p>
            <a:fld id="{2434A718-9090-4E4F-A49A-F87FC98300ED}" type="slidenum">
              <a:rPr lang="en-US" smtClean="0"/>
              <a:t>1</a:t>
            </a:fld>
            <a:endParaRPr lang="en-US"/>
          </a:p>
        </p:txBody>
      </p:sp>
    </p:spTree>
    <p:extLst>
      <p:ext uri="{BB962C8B-B14F-4D97-AF65-F5344CB8AC3E}">
        <p14:creationId xmlns:p14="http://schemas.microsoft.com/office/powerpoint/2010/main" val="270020856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01016A04-9A17-D04F-9D9A-43FAA8C61A77}" type="slidenum">
              <a:rPr lang="en-US" smtClean="0"/>
              <a:t>3</a:t>
            </a:fld>
            <a:endParaRPr lang="en-US"/>
          </a:p>
        </p:txBody>
      </p:sp>
    </p:spTree>
    <p:extLst>
      <p:ext uri="{BB962C8B-B14F-4D97-AF65-F5344CB8AC3E}">
        <p14:creationId xmlns:p14="http://schemas.microsoft.com/office/powerpoint/2010/main" val="209807837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SECTION SLIDE PURPLE</a:t>
            </a:r>
          </a:p>
        </p:txBody>
      </p:sp>
      <p:sp>
        <p:nvSpPr>
          <p:cNvPr id="4" name="Slide Number Placeholder 3"/>
          <p:cNvSpPr>
            <a:spLocks noGrp="1"/>
          </p:cNvSpPr>
          <p:nvPr>
            <p:ph type="sldNum" sz="quarter" idx="5"/>
          </p:nvPr>
        </p:nvSpPr>
        <p:spPr/>
        <p:txBody>
          <a:bodyPr/>
          <a:lstStyle/>
          <a:p>
            <a:fld id="{2434A718-9090-4E4F-A49A-F87FC98300ED}" type="slidenum">
              <a:rPr lang="en-US" smtClean="0"/>
              <a:t>5</a:t>
            </a:fld>
            <a:endParaRPr lang="en-US"/>
          </a:p>
        </p:txBody>
      </p:sp>
    </p:spTree>
    <p:extLst>
      <p:ext uri="{BB962C8B-B14F-4D97-AF65-F5344CB8AC3E}">
        <p14:creationId xmlns:p14="http://schemas.microsoft.com/office/powerpoint/2010/main" val="373824025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01016A04-9A17-D04F-9D9A-43FAA8C61A77}" type="slidenum">
              <a:rPr lang="en-US" smtClean="0"/>
              <a:t>7</a:t>
            </a:fld>
            <a:endParaRPr lang="en-US"/>
          </a:p>
        </p:txBody>
      </p:sp>
    </p:spTree>
    <p:extLst>
      <p:ext uri="{BB962C8B-B14F-4D97-AF65-F5344CB8AC3E}">
        <p14:creationId xmlns:p14="http://schemas.microsoft.com/office/powerpoint/2010/main" val="274755607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01016A04-9A17-D04F-9D9A-43FAA8C61A77}" type="slidenum">
              <a:rPr lang="en-US" smtClean="0"/>
              <a:t>11</a:t>
            </a:fld>
            <a:endParaRPr lang="en-US"/>
          </a:p>
        </p:txBody>
      </p:sp>
    </p:spTree>
    <p:extLst>
      <p:ext uri="{BB962C8B-B14F-4D97-AF65-F5344CB8AC3E}">
        <p14:creationId xmlns:p14="http://schemas.microsoft.com/office/powerpoint/2010/main" val="295886440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01016A04-9A17-D04F-9D9A-43FAA8C61A77}" type="slidenum">
              <a:rPr lang="en-US" smtClean="0"/>
              <a:t>13</a:t>
            </a:fld>
            <a:endParaRPr lang="en-US"/>
          </a:p>
        </p:txBody>
      </p:sp>
    </p:spTree>
    <p:extLst>
      <p:ext uri="{BB962C8B-B14F-4D97-AF65-F5344CB8AC3E}">
        <p14:creationId xmlns:p14="http://schemas.microsoft.com/office/powerpoint/2010/main" val="106238097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1016A04-9A17-D04F-9D9A-43FAA8C61A77}" type="slidenum">
              <a:rPr lang="en-US" smtClean="0"/>
              <a:t>14</a:t>
            </a:fld>
            <a:endParaRPr lang="en-US"/>
          </a:p>
        </p:txBody>
      </p:sp>
    </p:spTree>
    <p:extLst>
      <p:ext uri="{BB962C8B-B14F-4D97-AF65-F5344CB8AC3E}">
        <p14:creationId xmlns:p14="http://schemas.microsoft.com/office/powerpoint/2010/main" val="257033966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Thank you slide (Do not edit)</a:t>
            </a:r>
          </a:p>
        </p:txBody>
      </p:sp>
      <p:sp>
        <p:nvSpPr>
          <p:cNvPr id="4" name="Slide Number Placeholder 3"/>
          <p:cNvSpPr>
            <a:spLocks noGrp="1"/>
          </p:cNvSpPr>
          <p:nvPr>
            <p:ph type="sldNum" sz="quarter" idx="5"/>
          </p:nvPr>
        </p:nvSpPr>
        <p:spPr/>
        <p:txBody>
          <a:bodyPr/>
          <a:lstStyle/>
          <a:p>
            <a:fld id="{2434A718-9090-4E4F-A49A-F87FC98300ED}" type="slidenum">
              <a:rPr lang="en-US" smtClean="0"/>
              <a:t>15</a:t>
            </a:fld>
            <a:endParaRPr lang="en-US"/>
          </a:p>
        </p:txBody>
      </p:sp>
    </p:spTree>
    <p:extLst>
      <p:ext uri="{BB962C8B-B14F-4D97-AF65-F5344CB8AC3E}">
        <p14:creationId xmlns:p14="http://schemas.microsoft.com/office/powerpoint/2010/main" val="93259954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5A495B-FDAD-A3A5-2963-773BBEAD38F3}"/>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D0AB6BCE-654C-9F4C-FBE6-45CBA8F36F2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5247F0E2-6BF8-9996-44D7-084E948A4140}"/>
              </a:ext>
            </a:extLst>
          </p:cNvPr>
          <p:cNvSpPr>
            <a:spLocks noGrp="1"/>
          </p:cNvSpPr>
          <p:nvPr>
            <p:ph type="dt" sz="half" idx="10"/>
          </p:nvPr>
        </p:nvSpPr>
        <p:spPr/>
        <p:txBody>
          <a:bodyPr/>
          <a:lstStyle/>
          <a:p>
            <a:fld id="{411C0758-DF3F-A04A-ACC4-A070D5B49A82}" type="datetimeFigureOut">
              <a:rPr lang="en-US" smtClean="0"/>
              <a:t>3/5/25</a:t>
            </a:fld>
            <a:endParaRPr lang="en-US"/>
          </a:p>
        </p:txBody>
      </p:sp>
      <p:sp>
        <p:nvSpPr>
          <p:cNvPr id="5" name="Footer Placeholder 4">
            <a:extLst>
              <a:ext uri="{FF2B5EF4-FFF2-40B4-BE49-F238E27FC236}">
                <a16:creationId xmlns:a16="http://schemas.microsoft.com/office/drawing/2014/main" id="{3584A6E3-9733-6126-1A44-8C44E3258A9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4F0AE49-03CC-88F9-7B61-805B5E5360AF}"/>
              </a:ext>
            </a:extLst>
          </p:cNvPr>
          <p:cNvSpPr>
            <a:spLocks noGrp="1"/>
          </p:cNvSpPr>
          <p:nvPr>
            <p:ph type="sldNum" sz="quarter" idx="12"/>
          </p:nvPr>
        </p:nvSpPr>
        <p:spPr/>
        <p:txBody>
          <a:bodyPr/>
          <a:lstStyle/>
          <a:p>
            <a:fld id="{E8A29E5E-F750-5E49-8B37-B1282BC0EE8B}" type="slidenum">
              <a:rPr lang="en-US" smtClean="0"/>
              <a:t>‹#›</a:t>
            </a:fld>
            <a:endParaRPr lang="en-US"/>
          </a:p>
        </p:txBody>
      </p:sp>
    </p:spTree>
    <p:extLst>
      <p:ext uri="{BB962C8B-B14F-4D97-AF65-F5344CB8AC3E}">
        <p14:creationId xmlns:p14="http://schemas.microsoft.com/office/powerpoint/2010/main" val="38802470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44328D-240A-A38E-1FA6-8CA18EB2EC24}"/>
              </a:ext>
            </a:extLst>
          </p:cNvPr>
          <p:cNvSpPr>
            <a:spLocks noGrp="1"/>
          </p:cNvSpPr>
          <p:nvPr>
            <p:ph type="title"/>
          </p:nvPr>
        </p:nvSpPr>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09F09578-409D-983C-55A4-999FDAB545FD}"/>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D549DB7E-B581-6904-5599-8CB2D9B9559B}"/>
              </a:ext>
            </a:extLst>
          </p:cNvPr>
          <p:cNvSpPr>
            <a:spLocks noGrp="1"/>
          </p:cNvSpPr>
          <p:nvPr>
            <p:ph type="dt" sz="half" idx="10"/>
          </p:nvPr>
        </p:nvSpPr>
        <p:spPr/>
        <p:txBody>
          <a:bodyPr/>
          <a:lstStyle/>
          <a:p>
            <a:fld id="{411C0758-DF3F-A04A-ACC4-A070D5B49A82}" type="datetimeFigureOut">
              <a:rPr lang="en-US" smtClean="0"/>
              <a:t>3/5/25</a:t>
            </a:fld>
            <a:endParaRPr lang="en-US"/>
          </a:p>
        </p:txBody>
      </p:sp>
      <p:sp>
        <p:nvSpPr>
          <p:cNvPr id="5" name="Footer Placeholder 4">
            <a:extLst>
              <a:ext uri="{FF2B5EF4-FFF2-40B4-BE49-F238E27FC236}">
                <a16:creationId xmlns:a16="http://schemas.microsoft.com/office/drawing/2014/main" id="{06FD6632-F85C-B74D-FCEF-5CC3F4A55DB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7F16167-3782-197E-DF43-2DA513372B9A}"/>
              </a:ext>
            </a:extLst>
          </p:cNvPr>
          <p:cNvSpPr>
            <a:spLocks noGrp="1"/>
          </p:cNvSpPr>
          <p:nvPr>
            <p:ph type="sldNum" sz="quarter" idx="12"/>
          </p:nvPr>
        </p:nvSpPr>
        <p:spPr/>
        <p:txBody>
          <a:bodyPr/>
          <a:lstStyle/>
          <a:p>
            <a:fld id="{E8A29E5E-F750-5E49-8B37-B1282BC0EE8B}" type="slidenum">
              <a:rPr lang="en-US" smtClean="0"/>
              <a:t>‹#›</a:t>
            </a:fld>
            <a:endParaRPr lang="en-US"/>
          </a:p>
        </p:txBody>
      </p:sp>
    </p:spTree>
    <p:extLst>
      <p:ext uri="{BB962C8B-B14F-4D97-AF65-F5344CB8AC3E}">
        <p14:creationId xmlns:p14="http://schemas.microsoft.com/office/powerpoint/2010/main" val="267062545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1489BED9-25EF-35F7-AABF-33D083541288}"/>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EE57E73F-BC67-7D69-D932-B60D4CBE32C3}"/>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B546EA98-1D61-4C50-9BA8-369B9C561FB9}"/>
              </a:ext>
            </a:extLst>
          </p:cNvPr>
          <p:cNvSpPr>
            <a:spLocks noGrp="1"/>
          </p:cNvSpPr>
          <p:nvPr>
            <p:ph type="dt" sz="half" idx="10"/>
          </p:nvPr>
        </p:nvSpPr>
        <p:spPr/>
        <p:txBody>
          <a:bodyPr/>
          <a:lstStyle/>
          <a:p>
            <a:fld id="{411C0758-DF3F-A04A-ACC4-A070D5B49A82}" type="datetimeFigureOut">
              <a:rPr lang="en-US" smtClean="0"/>
              <a:t>3/5/25</a:t>
            </a:fld>
            <a:endParaRPr lang="en-US"/>
          </a:p>
        </p:txBody>
      </p:sp>
      <p:sp>
        <p:nvSpPr>
          <p:cNvPr id="5" name="Footer Placeholder 4">
            <a:extLst>
              <a:ext uri="{FF2B5EF4-FFF2-40B4-BE49-F238E27FC236}">
                <a16:creationId xmlns:a16="http://schemas.microsoft.com/office/drawing/2014/main" id="{FAE6091D-4BA2-F4A3-0FFA-04C135A5607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682497B-7061-AED2-8266-D29A57DCB310}"/>
              </a:ext>
            </a:extLst>
          </p:cNvPr>
          <p:cNvSpPr>
            <a:spLocks noGrp="1"/>
          </p:cNvSpPr>
          <p:nvPr>
            <p:ph type="sldNum" sz="quarter" idx="12"/>
          </p:nvPr>
        </p:nvSpPr>
        <p:spPr/>
        <p:txBody>
          <a:bodyPr/>
          <a:lstStyle/>
          <a:p>
            <a:fld id="{E8A29E5E-F750-5E49-8B37-B1282BC0EE8B}" type="slidenum">
              <a:rPr lang="en-US" smtClean="0"/>
              <a:t>‹#›</a:t>
            </a:fld>
            <a:endParaRPr lang="en-US"/>
          </a:p>
        </p:txBody>
      </p:sp>
    </p:spTree>
    <p:extLst>
      <p:ext uri="{BB962C8B-B14F-4D97-AF65-F5344CB8AC3E}">
        <p14:creationId xmlns:p14="http://schemas.microsoft.com/office/powerpoint/2010/main" val="46904276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B86A8B-C362-BBF9-BF18-708AD6223B4D}"/>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61F44B1C-EAF2-4107-89B6-4485EE256E63}"/>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8135FF4B-B395-8CCD-77F9-C5B1053363C6}"/>
              </a:ext>
            </a:extLst>
          </p:cNvPr>
          <p:cNvSpPr>
            <a:spLocks noGrp="1"/>
          </p:cNvSpPr>
          <p:nvPr>
            <p:ph type="dt" sz="half" idx="10"/>
          </p:nvPr>
        </p:nvSpPr>
        <p:spPr/>
        <p:txBody>
          <a:bodyPr/>
          <a:lstStyle/>
          <a:p>
            <a:fld id="{411C0758-DF3F-A04A-ACC4-A070D5B49A82}" type="datetimeFigureOut">
              <a:rPr lang="en-US" smtClean="0"/>
              <a:t>3/5/25</a:t>
            </a:fld>
            <a:endParaRPr lang="en-US"/>
          </a:p>
        </p:txBody>
      </p:sp>
      <p:sp>
        <p:nvSpPr>
          <p:cNvPr id="5" name="Footer Placeholder 4">
            <a:extLst>
              <a:ext uri="{FF2B5EF4-FFF2-40B4-BE49-F238E27FC236}">
                <a16:creationId xmlns:a16="http://schemas.microsoft.com/office/drawing/2014/main" id="{D85230EE-E26C-4662-FF8B-9AD0446707C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E0D654E-C7CF-889E-D65F-5BCEB4ADA53F}"/>
              </a:ext>
            </a:extLst>
          </p:cNvPr>
          <p:cNvSpPr>
            <a:spLocks noGrp="1"/>
          </p:cNvSpPr>
          <p:nvPr>
            <p:ph type="sldNum" sz="quarter" idx="12"/>
          </p:nvPr>
        </p:nvSpPr>
        <p:spPr/>
        <p:txBody>
          <a:bodyPr/>
          <a:lstStyle/>
          <a:p>
            <a:fld id="{E8A29E5E-F750-5E49-8B37-B1282BC0EE8B}" type="slidenum">
              <a:rPr lang="en-US" smtClean="0"/>
              <a:t>‹#›</a:t>
            </a:fld>
            <a:endParaRPr lang="en-US"/>
          </a:p>
        </p:txBody>
      </p:sp>
    </p:spTree>
    <p:extLst>
      <p:ext uri="{BB962C8B-B14F-4D97-AF65-F5344CB8AC3E}">
        <p14:creationId xmlns:p14="http://schemas.microsoft.com/office/powerpoint/2010/main" val="338948872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8C8887-962C-A38D-1E5F-44552521D600}"/>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B93F9F1F-4196-FE98-CA9A-1DA147691014}"/>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7B916D93-614A-8C2D-582A-B7ECA8F8B56A}"/>
              </a:ext>
            </a:extLst>
          </p:cNvPr>
          <p:cNvSpPr>
            <a:spLocks noGrp="1"/>
          </p:cNvSpPr>
          <p:nvPr>
            <p:ph type="dt" sz="half" idx="10"/>
          </p:nvPr>
        </p:nvSpPr>
        <p:spPr/>
        <p:txBody>
          <a:bodyPr/>
          <a:lstStyle/>
          <a:p>
            <a:fld id="{411C0758-DF3F-A04A-ACC4-A070D5B49A82}" type="datetimeFigureOut">
              <a:rPr lang="en-US" smtClean="0"/>
              <a:t>3/5/25</a:t>
            </a:fld>
            <a:endParaRPr lang="en-US"/>
          </a:p>
        </p:txBody>
      </p:sp>
      <p:sp>
        <p:nvSpPr>
          <p:cNvPr id="5" name="Footer Placeholder 4">
            <a:extLst>
              <a:ext uri="{FF2B5EF4-FFF2-40B4-BE49-F238E27FC236}">
                <a16:creationId xmlns:a16="http://schemas.microsoft.com/office/drawing/2014/main" id="{A06DC4E6-70AE-659B-6374-2DF455E2C6D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FD386F3-8CB9-B510-8E2F-E80EB5E9DA71}"/>
              </a:ext>
            </a:extLst>
          </p:cNvPr>
          <p:cNvSpPr>
            <a:spLocks noGrp="1"/>
          </p:cNvSpPr>
          <p:nvPr>
            <p:ph type="sldNum" sz="quarter" idx="12"/>
          </p:nvPr>
        </p:nvSpPr>
        <p:spPr/>
        <p:txBody>
          <a:bodyPr/>
          <a:lstStyle/>
          <a:p>
            <a:fld id="{E8A29E5E-F750-5E49-8B37-B1282BC0EE8B}" type="slidenum">
              <a:rPr lang="en-US" smtClean="0"/>
              <a:t>‹#›</a:t>
            </a:fld>
            <a:endParaRPr lang="en-US"/>
          </a:p>
        </p:txBody>
      </p:sp>
    </p:spTree>
    <p:extLst>
      <p:ext uri="{BB962C8B-B14F-4D97-AF65-F5344CB8AC3E}">
        <p14:creationId xmlns:p14="http://schemas.microsoft.com/office/powerpoint/2010/main" val="122813956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46207F-0E1F-1397-6973-5E56012A0868}"/>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7F3D65AD-056F-15FC-D7AC-8C18CDDE842B}"/>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C68AA0E8-4C22-F457-6F61-DE72627C0D30}"/>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38049530-CC8A-8891-28E4-22355BA90B70}"/>
              </a:ext>
            </a:extLst>
          </p:cNvPr>
          <p:cNvSpPr>
            <a:spLocks noGrp="1"/>
          </p:cNvSpPr>
          <p:nvPr>
            <p:ph type="dt" sz="half" idx="10"/>
          </p:nvPr>
        </p:nvSpPr>
        <p:spPr/>
        <p:txBody>
          <a:bodyPr/>
          <a:lstStyle/>
          <a:p>
            <a:fld id="{411C0758-DF3F-A04A-ACC4-A070D5B49A82}" type="datetimeFigureOut">
              <a:rPr lang="en-US" smtClean="0"/>
              <a:t>3/5/25</a:t>
            </a:fld>
            <a:endParaRPr lang="en-US"/>
          </a:p>
        </p:txBody>
      </p:sp>
      <p:sp>
        <p:nvSpPr>
          <p:cNvPr id="6" name="Footer Placeholder 5">
            <a:extLst>
              <a:ext uri="{FF2B5EF4-FFF2-40B4-BE49-F238E27FC236}">
                <a16:creationId xmlns:a16="http://schemas.microsoft.com/office/drawing/2014/main" id="{374EED06-594D-FCA4-D27C-1A1921EAECB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185A3BA-3DE2-052D-655C-880BAE6F6FB9}"/>
              </a:ext>
            </a:extLst>
          </p:cNvPr>
          <p:cNvSpPr>
            <a:spLocks noGrp="1"/>
          </p:cNvSpPr>
          <p:nvPr>
            <p:ph type="sldNum" sz="quarter" idx="12"/>
          </p:nvPr>
        </p:nvSpPr>
        <p:spPr/>
        <p:txBody>
          <a:bodyPr/>
          <a:lstStyle/>
          <a:p>
            <a:fld id="{E8A29E5E-F750-5E49-8B37-B1282BC0EE8B}" type="slidenum">
              <a:rPr lang="en-US" smtClean="0"/>
              <a:t>‹#›</a:t>
            </a:fld>
            <a:endParaRPr lang="en-US"/>
          </a:p>
        </p:txBody>
      </p:sp>
    </p:spTree>
    <p:extLst>
      <p:ext uri="{BB962C8B-B14F-4D97-AF65-F5344CB8AC3E}">
        <p14:creationId xmlns:p14="http://schemas.microsoft.com/office/powerpoint/2010/main" val="194694668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F55E35-F4D5-5F35-CE6B-6F7C54195284}"/>
              </a:ext>
            </a:extLst>
          </p:cNvPr>
          <p:cNvSpPr>
            <a:spLocks noGrp="1"/>
          </p:cNvSpPr>
          <p:nvPr>
            <p:ph type="title"/>
          </p:nvPr>
        </p:nvSpPr>
        <p:spPr>
          <a:xfrm>
            <a:off x="839788" y="365125"/>
            <a:ext cx="10515600" cy="1325563"/>
          </a:xfr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6EF8670F-EB41-ACC6-C926-48AA4738BE3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7EAB234D-6D91-6AF3-333F-34724AD26070}"/>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49B18A2D-B57D-8B3D-0A8F-45C42D4C33E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26BB1635-555E-C3FD-DD0B-E2A3DF90C9B8}"/>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FD067FB7-F2BA-41D0-92F1-59B5BB19EEB8}"/>
              </a:ext>
            </a:extLst>
          </p:cNvPr>
          <p:cNvSpPr>
            <a:spLocks noGrp="1"/>
          </p:cNvSpPr>
          <p:nvPr>
            <p:ph type="dt" sz="half" idx="10"/>
          </p:nvPr>
        </p:nvSpPr>
        <p:spPr/>
        <p:txBody>
          <a:bodyPr/>
          <a:lstStyle/>
          <a:p>
            <a:fld id="{411C0758-DF3F-A04A-ACC4-A070D5B49A82}" type="datetimeFigureOut">
              <a:rPr lang="en-US" smtClean="0"/>
              <a:t>3/5/25</a:t>
            </a:fld>
            <a:endParaRPr lang="en-US"/>
          </a:p>
        </p:txBody>
      </p:sp>
      <p:sp>
        <p:nvSpPr>
          <p:cNvPr id="8" name="Footer Placeholder 7">
            <a:extLst>
              <a:ext uri="{FF2B5EF4-FFF2-40B4-BE49-F238E27FC236}">
                <a16:creationId xmlns:a16="http://schemas.microsoft.com/office/drawing/2014/main" id="{983C0925-B3CE-CAAD-DC53-73E6A00EFA33}"/>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9D9CA889-E357-5076-D7D5-3E93C6C8D4C1}"/>
              </a:ext>
            </a:extLst>
          </p:cNvPr>
          <p:cNvSpPr>
            <a:spLocks noGrp="1"/>
          </p:cNvSpPr>
          <p:nvPr>
            <p:ph type="sldNum" sz="quarter" idx="12"/>
          </p:nvPr>
        </p:nvSpPr>
        <p:spPr/>
        <p:txBody>
          <a:bodyPr/>
          <a:lstStyle/>
          <a:p>
            <a:fld id="{E8A29E5E-F750-5E49-8B37-B1282BC0EE8B}" type="slidenum">
              <a:rPr lang="en-US" smtClean="0"/>
              <a:t>‹#›</a:t>
            </a:fld>
            <a:endParaRPr lang="en-US"/>
          </a:p>
        </p:txBody>
      </p:sp>
    </p:spTree>
    <p:extLst>
      <p:ext uri="{BB962C8B-B14F-4D97-AF65-F5344CB8AC3E}">
        <p14:creationId xmlns:p14="http://schemas.microsoft.com/office/powerpoint/2010/main" val="232202364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34DE01-FC6E-CF8F-362A-BECDB63C9727}"/>
              </a:ext>
            </a:extLst>
          </p:cNvPr>
          <p:cNvSpPr>
            <a:spLocks noGrp="1"/>
          </p:cNvSpPr>
          <p:nvPr>
            <p:ph type="title"/>
          </p:nvPr>
        </p:nvSpPr>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9B3171FE-5624-772B-C0E3-459D7B9C6CEE}"/>
              </a:ext>
            </a:extLst>
          </p:cNvPr>
          <p:cNvSpPr>
            <a:spLocks noGrp="1"/>
          </p:cNvSpPr>
          <p:nvPr>
            <p:ph type="dt" sz="half" idx="10"/>
          </p:nvPr>
        </p:nvSpPr>
        <p:spPr/>
        <p:txBody>
          <a:bodyPr/>
          <a:lstStyle/>
          <a:p>
            <a:fld id="{411C0758-DF3F-A04A-ACC4-A070D5B49A82}" type="datetimeFigureOut">
              <a:rPr lang="en-US" smtClean="0"/>
              <a:t>3/5/25</a:t>
            </a:fld>
            <a:endParaRPr lang="en-US"/>
          </a:p>
        </p:txBody>
      </p:sp>
      <p:sp>
        <p:nvSpPr>
          <p:cNvPr id="4" name="Footer Placeholder 3">
            <a:extLst>
              <a:ext uri="{FF2B5EF4-FFF2-40B4-BE49-F238E27FC236}">
                <a16:creationId xmlns:a16="http://schemas.microsoft.com/office/drawing/2014/main" id="{A66EC741-9487-9C92-034D-2D905F6EA2A9}"/>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A2E1F52B-4E85-8D45-11E4-64CB8D3A92BE}"/>
              </a:ext>
            </a:extLst>
          </p:cNvPr>
          <p:cNvSpPr>
            <a:spLocks noGrp="1"/>
          </p:cNvSpPr>
          <p:nvPr>
            <p:ph type="sldNum" sz="quarter" idx="12"/>
          </p:nvPr>
        </p:nvSpPr>
        <p:spPr/>
        <p:txBody>
          <a:bodyPr/>
          <a:lstStyle/>
          <a:p>
            <a:fld id="{E8A29E5E-F750-5E49-8B37-B1282BC0EE8B}" type="slidenum">
              <a:rPr lang="en-US" smtClean="0"/>
              <a:t>‹#›</a:t>
            </a:fld>
            <a:endParaRPr lang="en-US"/>
          </a:p>
        </p:txBody>
      </p:sp>
    </p:spTree>
    <p:extLst>
      <p:ext uri="{BB962C8B-B14F-4D97-AF65-F5344CB8AC3E}">
        <p14:creationId xmlns:p14="http://schemas.microsoft.com/office/powerpoint/2010/main" val="387201016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B655CDC-3E30-E8BB-9AAE-0D82F275E5FE}"/>
              </a:ext>
            </a:extLst>
          </p:cNvPr>
          <p:cNvSpPr>
            <a:spLocks noGrp="1"/>
          </p:cNvSpPr>
          <p:nvPr>
            <p:ph type="dt" sz="half" idx="10"/>
          </p:nvPr>
        </p:nvSpPr>
        <p:spPr/>
        <p:txBody>
          <a:bodyPr/>
          <a:lstStyle/>
          <a:p>
            <a:fld id="{411C0758-DF3F-A04A-ACC4-A070D5B49A82}" type="datetimeFigureOut">
              <a:rPr lang="en-US" smtClean="0"/>
              <a:t>3/5/25</a:t>
            </a:fld>
            <a:endParaRPr lang="en-US"/>
          </a:p>
        </p:txBody>
      </p:sp>
      <p:sp>
        <p:nvSpPr>
          <p:cNvPr id="3" name="Footer Placeholder 2">
            <a:extLst>
              <a:ext uri="{FF2B5EF4-FFF2-40B4-BE49-F238E27FC236}">
                <a16:creationId xmlns:a16="http://schemas.microsoft.com/office/drawing/2014/main" id="{0E99016E-E87A-FAA9-9091-4E55FBD1A027}"/>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F9ED9656-F5EE-C400-5601-C7CC1D638946}"/>
              </a:ext>
            </a:extLst>
          </p:cNvPr>
          <p:cNvSpPr>
            <a:spLocks noGrp="1"/>
          </p:cNvSpPr>
          <p:nvPr>
            <p:ph type="sldNum" sz="quarter" idx="12"/>
          </p:nvPr>
        </p:nvSpPr>
        <p:spPr/>
        <p:txBody>
          <a:bodyPr/>
          <a:lstStyle/>
          <a:p>
            <a:fld id="{E8A29E5E-F750-5E49-8B37-B1282BC0EE8B}" type="slidenum">
              <a:rPr lang="en-US" smtClean="0"/>
              <a:t>‹#›</a:t>
            </a:fld>
            <a:endParaRPr lang="en-US"/>
          </a:p>
        </p:txBody>
      </p:sp>
    </p:spTree>
    <p:extLst>
      <p:ext uri="{BB962C8B-B14F-4D97-AF65-F5344CB8AC3E}">
        <p14:creationId xmlns:p14="http://schemas.microsoft.com/office/powerpoint/2010/main" val="194932020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B8A82B-6F2B-06B4-8558-4620A868CF9F}"/>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2E54A216-36EF-AA42-0DA8-CDA91D4497B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1F8ECA57-CA79-08BA-B738-55B0D0153DB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C8DC58B0-22A9-DD2C-A46D-A13D9F217370}"/>
              </a:ext>
            </a:extLst>
          </p:cNvPr>
          <p:cNvSpPr>
            <a:spLocks noGrp="1"/>
          </p:cNvSpPr>
          <p:nvPr>
            <p:ph type="dt" sz="half" idx="10"/>
          </p:nvPr>
        </p:nvSpPr>
        <p:spPr/>
        <p:txBody>
          <a:bodyPr/>
          <a:lstStyle/>
          <a:p>
            <a:fld id="{411C0758-DF3F-A04A-ACC4-A070D5B49A82}" type="datetimeFigureOut">
              <a:rPr lang="en-US" smtClean="0"/>
              <a:t>3/5/25</a:t>
            </a:fld>
            <a:endParaRPr lang="en-US"/>
          </a:p>
        </p:txBody>
      </p:sp>
      <p:sp>
        <p:nvSpPr>
          <p:cNvPr id="6" name="Footer Placeholder 5">
            <a:extLst>
              <a:ext uri="{FF2B5EF4-FFF2-40B4-BE49-F238E27FC236}">
                <a16:creationId xmlns:a16="http://schemas.microsoft.com/office/drawing/2014/main" id="{DE14D03C-8781-2D52-C2EA-590560DA85C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159D179-27C9-AFAD-D214-BB826582A615}"/>
              </a:ext>
            </a:extLst>
          </p:cNvPr>
          <p:cNvSpPr>
            <a:spLocks noGrp="1"/>
          </p:cNvSpPr>
          <p:nvPr>
            <p:ph type="sldNum" sz="quarter" idx="12"/>
          </p:nvPr>
        </p:nvSpPr>
        <p:spPr/>
        <p:txBody>
          <a:bodyPr/>
          <a:lstStyle/>
          <a:p>
            <a:fld id="{E8A29E5E-F750-5E49-8B37-B1282BC0EE8B}" type="slidenum">
              <a:rPr lang="en-US" smtClean="0"/>
              <a:t>‹#›</a:t>
            </a:fld>
            <a:endParaRPr lang="en-US"/>
          </a:p>
        </p:txBody>
      </p:sp>
    </p:spTree>
    <p:extLst>
      <p:ext uri="{BB962C8B-B14F-4D97-AF65-F5344CB8AC3E}">
        <p14:creationId xmlns:p14="http://schemas.microsoft.com/office/powerpoint/2010/main" val="24186449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FAE8C5-0256-D775-98A0-A44E6C47BB2C}"/>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B667D31F-41A3-D95A-5711-228D9A309F6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A65AD84E-249B-187B-7ECB-67317A68AA7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60D93198-1720-84DE-03CC-C02264571426}"/>
              </a:ext>
            </a:extLst>
          </p:cNvPr>
          <p:cNvSpPr>
            <a:spLocks noGrp="1"/>
          </p:cNvSpPr>
          <p:nvPr>
            <p:ph type="dt" sz="half" idx="10"/>
          </p:nvPr>
        </p:nvSpPr>
        <p:spPr/>
        <p:txBody>
          <a:bodyPr/>
          <a:lstStyle/>
          <a:p>
            <a:fld id="{411C0758-DF3F-A04A-ACC4-A070D5B49A82}" type="datetimeFigureOut">
              <a:rPr lang="en-US" smtClean="0"/>
              <a:t>3/5/25</a:t>
            </a:fld>
            <a:endParaRPr lang="en-US"/>
          </a:p>
        </p:txBody>
      </p:sp>
      <p:sp>
        <p:nvSpPr>
          <p:cNvPr id="6" name="Footer Placeholder 5">
            <a:extLst>
              <a:ext uri="{FF2B5EF4-FFF2-40B4-BE49-F238E27FC236}">
                <a16:creationId xmlns:a16="http://schemas.microsoft.com/office/drawing/2014/main" id="{57D496D2-5A46-FCD4-6FB2-4A0AEFA7513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AB674DB-05AF-B201-8EF9-9E6E709B869D}"/>
              </a:ext>
            </a:extLst>
          </p:cNvPr>
          <p:cNvSpPr>
            <a:spLocks noGrp="1"/>
          </p:cNvSpPr>
          <p:nvPr>
            <p:ph type="sldNum" sz="quarter" idx="12"/>
          </p:nvPr>
        </p:nvSpPr>
        <p:spPr/>
        <p:txBody>
          <a:bodyPr/>
          <a:lstStyle/>
          <a:p>
            <a:fld id="{E8A29E5E-F750-5E49-8B37-B1282BC0EE8B}" type="slidenum">
              <a:rPr lang="en-US" smtClean="0"/>
              <a:t>‹#›</a:t>
            </a:fld>
            <a:endParaRPr lang="en-US"/>
          </a:p>
        </p:txBody>
      </p:sp>
    </p:spTree>
    <p:extLst>
      <p:ext uri="{BB962C8B-B14F-4D97-AF65-F5344CB8AC3E}">
        <p14:creationId xmlns:p14="http://schemas.microsoft.com/office/powerpoint/2010/main" val="42487723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2670AF7-2EA0-CC29-74DC-6F5F7981888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E3D28D21-90CD-870F-50EE-BFDCD6643C3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B33D9B74-4725-CA1C-A9F9-B7C2AA75A2A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411C0758-DF3F-A04A-ACC4-A070D5B49A82}" type="datetimeFigureOut">
              <a:rPr lang="en-US" smtClean="0"/>
              <a:t>3/5/25</a:t>
            </a:fld>
            <a:endParaRPr lang="en-US"/>
          </a:p>
        </p:txBody>
      </p:sp>
      <p:sp>
        <p:nvSpPr>
          <p:cNvPr id="5" name="Footer Placeholder 4">
            <a:extLst>
              <a:ext uri="{FF2B5EF4-FFF2-40B4-BE49-F238E27FC236}">
                <a16:creationId xmlns:a16="http://schemas.microsoft.com/office/drawing/2014/main" id="{88558E16-C09F-0B0C-D4D6-0FA62A39E85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91578032-8CDC-FA87-FF86-8BDBEC37CAF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E8A29E5E-F750-5E49-8B37-B1282BC0EE8B}" type="slidenum">
              <a:rPr lang="en-US" smtClean="0"/>
              <a:t>‹#›</a:t>
            </a:fld>
            <a:endParaRPr lang="en-US"/>
          </a:p>
        </p:txBody>
      </p:sp>
    </p:spTree>
    <p:extLst>
      <p:ext uri="{BB962C8B-B14F-4D97-AF65-F5344CB8AC3E}">
        <p14:creationId xmlns:p14="http://schemas.microsoft.com/office/powerpoint/2010/main" val="393928988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s://vivi.atlassian.net/wiki/spaces/SHUB/pages/174668/Opening+Internal+Ports#Testing-Ports" TargetMode="External"/><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8" Type="http://schemas.openxmlformats.org/officeDocument/2006/relationships/image" Target="../media/image24.png"/><Relationship Id="rId13" Type="http://schemas.openxmlformats.org/officeDocument/2006/relationships/image" Target="../media/image29.svg"/><Relationship Id="rId3" Type="http://schemas.openxmlformats.org/officeDocument/2006/relationships/image" Target="../media/image3.png"/><Relationship Id="rId7" Type="http://schemas.openxmlformats.org/officeDocument/2006/relationships/image" Target="../media/image23.svg"/><Relationship Id="rId12" Type="http://schemas.openxmlformats.org/officeDocument/2006/relationships/image" Target="../media/image28.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22.png"/><Relationship Id="rId11" Type="http://schemas.openxmlformats.org/officeDocument/2006/relationships/image" Target="../media/image27.svg"/><Relationship Id="rId5" Type="http://schemas.openxmlformats.org/officeDocument/2006/relationships/image" Target="../media/image21.svg"/><Relationship Id="rId10" Type="http://schemas.openxmlformats.org/officeDocument/2006/relationships/image" Target="../media/image26.png"/><Relationship Id="rId4" Type="http://schemas.openxmlformats.org/officeDocument/2006/relationships/image" Target="../media/image20.png"/><Relationship Id="rId9" Type="http://schemas.openxmlformats.org/officeDocument/2006/relationships/image" Target="../media/image25.svg"/></Relationships>
</file>

<file path=ppt/slides/_rels/slide1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8" Type="http://schemas.openxmlformats.org/officeDocument/2006/relationships/hyperlink" Target="https://vivi.atlassian.net/wiki/spaces/SHUB/pages/174650/Network+settings" TargetMode="External"/><Relationship Id="rId3" Type="http://schemas.openxmlformats.org/officeDocument/2006/relationships/slide" Target="slide1.xml"/><Relationship Id="rId7" Type="http://schemas.openxmlformats.org/officeDocument/2006/relationships/hyperlink" Target="https://www.vivi.io/downloads/enterprise/" TargetMode="External"/><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hyperlink" Target="https://vivi.atlassian.net/wiki/spaces/SHUB/pages/174668/Opening+Internal+Ports" TargetMode="External"/><Relationship Id="rId11" Type="http://schemas.openxmlformats.org/officeDocument/2006/relationships/image" Target="../media/image32.svg"/><Relationship Id="rId5" Type="http://schemas.openxmlformats.org/officeDocument/2006/relationships/hyperlink" Target="https://vivi.atlassian.net/wiki/spaces/SHUB/pages/174666/Firewall+Exceptions" TargetMode="External"/><Relationship Id="rId10" Type="http://schemas.openxmlformats.org/officeDocument/2006/relationships/image" Target="../media/image31.png"/><Relationship Id="rId4" Type="http://schemas.openxmlformats.org/officeDocument/2006/relationships/image" Target="../media/image19.png"/><Relationship Id="rId9" Type="http://schemas.openxmlformats.org/officeDocument/2006/relationships/hyperlink" Target="https://www.vivi.io/get-started/" TargetMode="External"/></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sv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svg"/><Relationship Id="rId4" Type="http://schemas.openxmlformats.org/officeDocument/2006/relationships/image" Target="../media/image4.png"/><Relationship Id="rId9" Type="http://schemas.openxmlformats.org/officeDocument/2006/relationships/image" Target="../media/image9.sv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11.svg"/><Relationship Id="rId4" Type="http://schemas.openxmlformats.org/officeDocument/2006/relationships/image" Target="../media/image10.png"/></Relationships>
</file>

<file path=ppt/slides/_rels/slide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8" Type="http://schemas.openxmlformats.org/officeDocument/2006/relationships/image" Target="../media/image16.svg"/><Relationship Id="rId3" Type="http://schemas.openxmlformats.org/officeDocument/2006/relationships/image" Target="../media/image2.png"/><Relationship Id="rId7" Type="http://schemas.openxmlformats.org/officeDocument/2006/relationships/image" Target="../media/image15.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18.jpeg"/><Relationship Id="rId4" Type="http://schemas.openxmlformats.org/officeDocument/2006/relationships/image" Target="../media/image17.jpeg"/></Relationships>
</file>

<file path=ppt/slides/_rels/slide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slide" Target="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642B4961-F97F-3E68-11C0-1901A1C5FACB}"/>
              </a:ext>
            </a:extLst>
          </p:cNvPr>
          <p:cNvSpPr/>
          <p:nvPr/>
        </p:nvSpPr>
        <p:spPr>
          <a:xfrm>
            <a:off x="388633" y="435425"/>
            <a:ext cx="11350649" cy="5976143"/>
          </a:xfrm>
          <a:prstGeom prst="rect">
            <a:avLst/>
          </a:prstGeom>
          <a:gradFill>
            <a:gsLst>
              <a:gs pos="0">
                <a:srgbClr val="1271E9"/>
              </a:gs>
              <a:gs pos="100000">
                <a:srgbClr val="37096E">
                  <a:lumMod val="100000"/>
                </a:srgbClr>
              </a:gs>
            </a:gsLst>
            <a:lin ang="42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descr="A white logo on a black background&#10;&#10;Description automatically generated">
            <a:extLst>
              <a:ext uri="{FF2B5EF4-FFF2-40B4-BE49-F238E27FC236}">
                <a16:creationId xmlns:a16="http://schemas.microsoft.com/office/drawing/2014/main" id="{A493C4FA-A2C4-3097-5151-766C110226D5}"/>
              </a:ext>
            </a:extLst>
          </p:cNvPr>
          <p:cNvPicPr>
            <a:picLocks noChangeAspect="1"/>
          </p:cNvPicPr>
          <p:nvPr/>
        </p:nvPicPr>
        <p:blipFill>
          <a:blip r:embed="rId3"/>
          <a:stretch>
            <a:fillRect/>
          </a:stretch>
        </p:blipFill>
        <p:spPr>
          <a:xfrm>
            <a:off x="649357" y="796395"/>
            <a:ext cx="2182530" cy="1082507"/>
          </a:xfrm>
          <a:prstGeom prst="rect">
            <a:avLst/>
          </a:prstGeom>
        </p:spPr>
      </p:pic>
      <p:sp>
        <p:nvSpPr>
          <p:cNvPr id="10" name="TextBox 9">
            <a:extLst>
              <a:ext uri="{FF2B5EF4-FFF2-40B4-BE49-F238E27FC236}">
                <a16:creationId xmlns:a16="http://schemas.microsoft.com/office/drawing/2014/main" id="{DE0C9922-6209-E26C-BC81-378FE937D98E}"/>
              </a:ext>
            </a:extLst>
          </p:cNvPr>
          <p:cNvSpPr txBox="1"/>
          <p:nvPr/>
        </p:nvSpPr>
        <p:spPr>
          <a:xfrm>
            <a:off x="968317" y="3241510"/>
            <a:ext cx="6876490" cy="923330"/>
          </a:xfrm>
          <a:prstGeom prst="rect">
            <a:avLst/>
          </a:prstGeom>
          <a:noFill/>
        </p:spPr>
        <p:txBody>
          <a:bodyPr wrap="square" rtlCol="0">
            <a:spAutoFit/>
          </a:bodyPr>
          <a:lstStyle/>
          <a:p>
            <a:r>
              <a:rPr lang="en-US" sz="5400">
                <a:solidFill>
                  <a:schemeClr val="bg1"/>
                </a:solidFill>
                <a:latin typeface="Apercu" panose="02000506040000020004" pitchFamily="2" charset="77"/>
              </a:rPr>
              <a:t>VIVI INITIAL SETUP</a:t>
            </a:r>
          </a:p>
        </p:txBody>
      </p:sp>
      <p:sp>
        <p:nvSpPr>
          <p:cNvPr id="12" name="Oval 11">
            <a:extLst>
              <a:ext uri="{FF2B5EF4-FFF2-40B4-BE49-F238E27FC236}">
                <a16:creationId xmlns:a16="http://schemas.microsoft.com/office/drawing/2014/main" id="{5FD314D6-7271-7646-518C-1AABFA644A40}"/>
              </a:ext>
            </a:extLst>
          </p:cNvPr>
          <p:cNvSpPr/>
          <p:nvPr/>
        </p:nvSpPr>
        <p:spPr>
          <a:xfrm>
            <a:off x="9110782" y="3044088"/>
            <a:ext cx="4818696" cy="4818696"/>
          </a:xfrm>
          <a:prstGeom prst="ellipse">
            <a:avLst/>
          </a:prstGeom>
          <a:solidFill>
            <a:srgbClr val="37096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1E4F37F8-2917-E6BD-68F4-C0132C47295A}"/>
              </a:ext>
            </a:extLst>
          </p:cNvPr>
          <p:cNvSpPr txBox="1"/>
          <p:nvPr/>
        </p:nvSpPr>
        <p:spPr>
          <a:xfrm>
            <a:off x="11198087" y="-265043"/>
            <a:ext cx="231154" cy="369332"/>
          </a:xfrm>
          <a:prstGeom prst="rect">
            <a:avLst/>
          </a:prstGeom>
          <a:noFill/>
        </p:spPr>
        <p:txBody>
          <a:bodyPr wrap="none" rtlCol="0">
            <a:spAutoFit/>
          </a:bodyPr>
          <a:lstStyle/>
          <a:p>
            <a:r>
              <a:rPr lang="en-US"/>
              <a:t> </a:t>
            </a:r>
          </a:p>
        </p:txBody>
      </p:sp>
      <p:sp>
        <p:nvSpPr>
          <p:cNvPr id="15" name="Oval 14">
            <a:extLst>
              <a:ext uri="{FF2B5EF4-FFF2-40B4-BE49-F238E27FC236}">
                <a16:creationId xmlns:a16="http://schemas.microsoft.com/office/drawing/2014/main" id="{256F4348-2824-9044-CD19-717183D81E1B}"/>
              </a:ext>
            </a:extLst>
          </p:cNvPr>
          <p:cNvSpPr/>
          <p:nvPr/>
        </p:nvSpPr>
        <p:spPr>
          <a:xfrm>
            <a:off x="8281629" y="5207113"/>
            <a:ext cx="3715642" cy="3715642"/>
          </a:xfrm>
          <a:prstGeom prst="ellipse">
            <a:avLst/>
          </a:prstGeom>
          <a:noFill/>
          <a:ln w="127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a:extLst>
              <a:ext uri="{FF2B5EF4-FFF2-40B4-BE49-F238E27FC236}">
                <a16:creationId xmlns:a16="http://schemas.microsoft.com/office/drawing/2014/main" id="{A1E1EFE5-71AA-4E09-3944-142016AED46A}"/>
              </a:ext>
            </a:extLst>
          </p:cNvPr>
          <p:cNvSpPr/>
          <p:nvPr/>
        </p:nvSpPr>
        <p:spPr>
          <a:xfrm>
            <a:off x="9149972" y="3195893"/>
            <a:ext cx="1580780" cy="1580780"/>
          </a:xfrm>
          <a:prstGeom prst="ellipse">
            <a:avLst/>
          </a:prstGeom>
          <a:solidFill>
            <a:srgbClr val="1271E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16">
            <a:extLst>
              <a:ext uri="{FF2B5EF4-FFF2-40B4-BE49-F238E27FC236}">
                <a16:creationId xmlns:a16="http://schemas.microsoft.com/office/drawing/2014/main" id="{F679B0C7-942E-C21F-38D9-B210BDDD6C4F}"/>
              </a:ext>
            </a:extLst>
          </p:cNvPr>
          <p:cNvSpPr/>
          <p:nvPr/>
        </p:nvSpPr>
        <p:spPr>
          <a:xfrm>
            <a:off x="8209430" y="4996310"/>
            <a:ext cx="452350" cy="452350"/>
          </a:xfrm>
          <a:prstGeom prst="ellipse">
            <a:avLst/>
          </a:prstGeom>
          <a:solidFill>
            <a:srgbClr val="7EE2B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Box 18">
            <a:extLst>
              <a:ext uri="{FF2B5EF4-FFF2-40B4-BE49-F238E27FC236}">
                <a16:creationId xmlns:a16="http://schemas.microsoft.com/office/drawing/2014/main" id="{889AEF30-FA0C-3D02-FB74-1FB39B7EB052}"/>
              </a:ext>
            </a:extLst>
          </p:cNvPr>
          <p:cNvSpPr txBox="1"/>
          <p:nvPr/>
        </p:nvSpPr>
        <p:spPr>
          <a:xfrm>
            <a:off x="968317" y="5545469"/>
            <a:ext cx="8600660" cy="369332"/>
          </a:xfrm>
          <a:prstGeom prst="rect">
            <a:avLst/>
          </a:prstGeom>
          <a:noFill/>
        </p:spPr>
        <p:txBody>
          <a:bodyPr wrap="square" rtlCol="0">
            <a:spAutoFit/>
          </a:bodyPr>
          <a:lstStyle/>
          <a:p>
            <a:r>
              <a:rPr lang="en-US" spc="600" err="1">
                <a:solidFill>
                  <a:srgbClr val="7EE2BA"/>
                </a:solidFill>
                <a:latin typeface="Apercu Medium" panose="02000506040000020004" pitchFamily="2" charset="77"/>
              </a:rPr>
              <a:t>vivi.io</a:t>
            </a:r>
            <a:endParaRPr lang="en-US" spc="600">
              <a:solidFill>
                <a:srgbClr val="7EE2BA"/>
              </a:solidFill>
              <a:latin typeface="Apercu Medium" panose="02000506040000020004" pitchFamily="2" charset="77"/>
            </a:endParaRPr>
          </a:p>
        </p:txBody>
      </p:sp>
      <p:sp>
        <p:nvSpPr>
          <p:cNvPr id="21" name="TextBox 20">
            <a:extLst>
              <a:ext uri="{FF2B5EF4-FFF2-40B4-BE49-F238E27FC236}">
                <a16:creationId xmlns:a16="http://schemas.microsoft.com/office/drawing/2014/main" id="{B4703882-22D6-7C9E-24A4-D469177111B5}"/>
              </a:ext>
            </a:extLst>
          </p:cNvPr>
          <p:cNvSpPr txBox="1"/>
          <p:nvPr/>
        </p:nvSpPr>
        <p:spPr>
          <a:xfrm>
            <a:off x="968317" y="2859421"/>
            <a:ext cx="6255752" cy="400110"/>
          </a:xfrm>
          <a:prstGeom prst="rect">
            <a:avLst/>
          </a:prstGeom>
          <a:noFill/>
        </p:spPr>
        <p:txBody>
          <a:bodyPr wrap="square" rtlCol="0">
            <a:spAutoFit/>
          </a:bodyPr>
          <a:lstStyle/>
          <a:p>
            <a:r>
              <a:rPr lang="en-US" sz="2000" spc="300">
                <a:solidFill>
                  <a:schemeClr val="bg1"/>
                </a:solidFill>
                <a:latin typeface="Apercu Light" panose="02000506030000020004" pitchFamily="2" charset="77"/>
              </a:rPr>
              <a:t>WELCOME TO THE</a:t>
            </a:r>
          </a:p>
        </p:txBody>
      </p:sp>
      <p:sp>
        <p:nvSpPr>
          <p:cNvPr id="11" name="Oval 10">
            <a:extLst>
              <a:ext uri="{FF2B5EF4-FFF2-40B4-BE49-F238E27FC236}">
                <a16:creationId xmlns:a16="http://schemas.microsoft.com/office/drawing/2014/main" id="{7F3F1F32-618E-D7D8-955A-71F0903E47C4}"/>
              </a:ext>
            </a:extLst>
          </p:cNvPr>
          <p:cNvSpPr/>
          <p:nvPr/>
        </p:nvSpPr>
        <p:spPr>
          <a:xfrm>
            <a:off x="10704527" y="802087"/>
            <a:ext cx="2781434" cy="2781434"/>
          </a:xfrm>
          <a:prstGeom prst="ellipse">
            <a:avLst/>
          </a:prstGeom>
          <a:solidFill>
            <a:srgbClr val="9A32D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a:extLst>
              <a:ext uri="{FF2B5EF4-FFF2-40B4-BE49-F238E27FC236}">
                <a16:creationId xmlns:a16="http://schemas.microsoft.com/office/drawing/2014/main" id="{3D218F03-A8C7-F609-66F7-417170B52C7A}"/>
              </a:ext>
            </a:extLst>
          </p:cNvPr>
          <p:cNvSpPr/>
          <p:nvPr/>
        </p:nvSpPr>
        <p:spPr>
          <a:xfrm>
            <a:off x="9797073" y="2192804"/>
            <a:ext cx="520148" cy="520148"/>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Oval 17">
            <a:extLst>
              <a:ext uri="{FF2B5EF4-FFF2-40B4-BE49-F238E27FC236}">
                <a16:creationId xmlns:a16="http://schemas.microsoft.com/office/drawing/2014/main" id="{B37F1B48-8D68-1190-D11D-5E6E196DB216}"/>
              </a:ext>
            </a:extLst>
          </p:cNvPr>
          <p:cNvSpPr/>
          <p:nvPr/>
        </p:nvSpPr>
        <p:spPr>
          <a:xfrm>
            <a:off x="10566310" y="212035"/>
            <a:ext cx="523548" cy="523548"/>
          </a:xfrm>
          <a:prstGeom prst="ellipse">
            <a:avLst/>
          </a:prstGeom>
          <a:solidFill>
            <a:srgbClr val="37096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Oval 24">
            <a:extLst>
              <a:ext uri="{FF2B5EF4-FFF2-40B4-BE49-F238E27FC236}">
                <a16:creationId xmlns:a16="http://schemas.microsoft.com/office/drawing/2014/main" id="{7EA7B1B5-FD45-EAB1-0637-13C45302233A}"/>
              </a:ext>
            </a:extLst>
          </p:cNvPr>
          <p:cNvSpPr/>
          <p:nvPr/>
        </p:nvSpPr>
        <p:spPr>
          <a:xfrm>
            <a:off x="9281739" y="467130"/>
            <a:ext cx="1105838" cy="1105838"/>
          </a:xfrm>
          <a:prstGeom prst="ellipse">
            <a:avLst/>
          </a:prstGeom>
          <a:solidFill>
            <a:srgbClr val="7EE2B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Oval 25">
            <a:extLst>
              <a:ext uri="{FF2B5EF4-FFF2-40B4-BE49-F238E27FC236}">
                <a16:creationId xmlns:a16="http://schemas.microsoft.com/office/drawing/2014/main" id="{D7192A42-5035-4885-FFE9-D9B8EE228F22}"/>
              </a:ext>
            </a:extLst>
          </p:cNvPr>
          <p:cNvSpPr/>
          <p:nvPr/>
        </p:nvSpPr>
        <p:spPr>
          <a:xfrm>
            <a:off x="10889227" y="1882705"/>
            <a:ext cx="2322767" cy="2322767"/>
          </a:xfrm>
          <a:prstGeom prst="ellipse">
            <a:avLst/>
          </a:prstGeom>
          <a:noFill/>
          <a:ln w="127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64617503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25F9D181-19F2-B5D2-58C4-EC0363D3E7C4}"/>
              </a:ext>
            </a:extLst>
          </p:cNvPr>
          <p:cNvSpPr txBox="1"/>
          <p:nvPr/>
        </p:nvSpPr>
        <p:spPr>
          <a:xfrm>
            <a:off x="637221" y="549747"/>
            <a:ext cx="6213745" cy="584775"/>
          </a:xfrm>
          <a:prstGeom prst="rect">
            <a:avLst/>
          </a:prstGeom>
          <a:noFill/>
        </p:spPr>
        <p:txBody>
          <a:bodyPr wrap="square" rtlCol="0">
            <a:spAutoFit/>
          </a:bodyPr>
          <a:lstStyle/>
          <a:p>
            <a:r>
              <a:rPr lang="en-AU" sz="3200">
                <a:solidFill>
                  <a:srgbClr val="38246D"/>
                </a:solidFill>
                <a:effectLst/>
                <a:highlight>
                  <a:srgbClr val="FFFFFF"/>
                </a:highlight>
                <a:latin typeface="Apercu Medium" panose="02000506040000020004" pitchFamily="2" charset="77"/>
              </a:rPr>
              <a:t>Opening Internal Ports for Vivi</a:t>
            </a:r>
            <a:endParaRPr lang="en-US" sz="3200">
              <a:solidFill>
                <a:srgbClr val="38246D"/>
              </a:solidFill>
              <a:latin typeface="Apercu Medium" panose="02000506040000020004" pitchFamily="2" charset="77"/>
            </a:endParaRPr>
          </a:p>
        </p:txBody>
      </p:sp>
      <p:sp>
        <p:nvSpPr>
          <p:cNvPr id="8" name="TextBox 7">
            <a:extLst>
              <a:ext uri="{FF2B5EF4-FFF2-40B4-BE49-F238E27FC236}">
                <a16:creationId xmlns:a16="http://schemas.microsoft.com/office/drawing/2014/main" id="{CA421F5D-0ACD-E88D-D55C-A9BA6690BE38}"/>
              </a:ext>
            </a:extLst>
          </p:cNvPr>
          <p:cNvSpPr txBox="1"/>
          <p:nvPr/>
        </p:nvSpPr>
        <p:spPr>
          <a:xfrm>
            <a:off x="637221" y="1323599"/>
            <a:ext cx="5864832" cy="584775"/>
          </a:xfrm>
          <a:prstGeom prst="rect">
            <a:avLst/>
          </a:prstGeom>
          <a:noFill/>
        </p:spPr>
        <p:txBody>
          <a:bodyPr wrap="square" rtlCol="0">
            <a:spAutoFit/>
          </a:bodyPr>
          <a:lstStyle/>
          <a:p>
            <a:r>
              <a:rPr lang="en-AU" sz="1600" dirty="0">
                <a:latin typeface="Apercu" panose="02000506040000020004" pitchFamily="2" charset="77"/>
              </a:rPr>
              <a:t>For Vivi to work smoothly, you’ll need to open the following ports between your user devices (like laptops) and Vivi Boxes.</a:t>
            </a:r>
            <a:endParaRPr lang="en-AU" sz="1600" dirty="0">
              <a:solidFill>
                <a:schemeClr val="bg2">
                  <a:lumMod val="25000"/>
                </a:schemeClr>
              </a:solidFill>
              <a:latin typeface="Apercu" panose="02000506040000020004" pitchFamily="2" charset="77"/>
            </a:endParaRPr>
          </a:p>
        </p:txBody>
      </p:sp>
      <p:pic>
        <p:nvPicPr>
          <p:cNvPr id="3" name="Picture 2" descr="A blue triangle shaped logo&#10;&#10;Description automatically generated">
            <a:extLst>
              <a:ext uri="{FF2B5EF4-FFF2-40B4-BE49-F238E27FC236}">
                <a16:creationId xmlns:a16="http://schemas.microsoft.com/office/drawing/2014/main" id="{9E8E6C71-A777-1846-A840-2F1C083D1B4D}"/>
              </a:ext>
            </a:extLst>
          </p:cNvPr>
          <p:cNvPicPr>
            <a:picLocks noChangeAspect="1"/>
          </p:cNvPicPr>
          <p:nvPr/>
        </p:nvPicPr>
        <p:blipFill>
          <a:blip r:embed="rId2"/>
          <a:stretch>
            <a:fillRect/>
          </a:stretch>
        </p:blipFill>
        <p:spPr>
          <a:xfrm>
            <a:off x="11379367" y="6073292"/>
            <a:ext cx="561387" cy="561387"/>
          </a:xfrm>
          <a:prstGeom prst="rect">
            <a:avLst/>
          </a:prstGeom>
        </p:spPr>
      </p:pic>
      <p:sp>
        <p:nvSpPr>
          <p:cNvPr id="4" name="TextBox 3">
            <a:extLst>
              <a:ext uri="{FF2B5EF4-FFF2-40B4-BE49-F238E27FC236}">
                <a16:creationId xmlns:a16="http://schemas.microsoft.com/office/drawing/2014/main" id="{82F0EE41-7400-A921-E934-4562D3EDB754}"/>
              </a:ext>
            </a:extLst>
          </p:cNvPr>
          <p:cNvSpPr txBox="1"/>
          <p:nvPr/>
        </p:nvSpPr>
        <p:spPr>
          <a:xfrm>
            <a:off x="637220" y="2541168"/>
            <a:ext cx="5458779" cy="769441"/>
          </a:xfrm>
          <a:prstGeom prst="rect">
            <a:avLst/>
          </a:prstGeom>
          <a:noFill/>
        </p:spPr>
        <p:txBody>
          <a:bodyPr wrap="square" rtlCol="0">
            <a:spAutoFit/>
          </a:bodyPr>
          <a:lstStyle/>
          <a:p>
            <a:r>
              <a:rPr lang="en-AU" sz="1600" b="1" dirty="0">
                <a:solidFill>
                  <a:srgbClr val="1271E9"/>
                </a:solidFill>
                <a:latin typeface="Apercu" panose="02000506040000020004" pitchFamily="2" charset="77"/>
              </a:rPr>
              <a:t>Required Functional Ports:</a:t>
            </a:r>
          </a:p>
          <a:p>
            <a:pPr>
              <a:buFont typeface="Arial" panose="020B0604020202020204" pitchFamily="34" charset="0"/>
              <a:buChar char="•"/>
            </a:pPr>
            <a:r>
              <a:rPr lang="en-AU" sz="1400" dirty="0">
                <a:latin typeface="Apercu" panose="02000506040000020004" pitchFamily="2" charset="77"/>
              </a:rPr>
              <a:t> TCP: 6000, 7000, 7100, 8000, 12800, 12801, 12802</a:t>
            </a:r>
          </a:p>
          <a:p>
            <a:pPr>
              <a:buFont typeface="Arial" panose="020B0604020202020204" pitchFamily="34" charset="0"/>
              <a:buChar char="•"/>
            </a:pPr>
            <a:r>
              <a:rPr lang="en-AU" sz="1400" dirty="0">
                <a:latin typeface="Apercu" panose="02000506040000020004" pitchFamily="2" charset="77"/>
              </a:rPr>
              <a:t> UDP: 8001, 8002, 8003</a:t>
            </a:r>
          </a:p>
        </p:txBody>
      </p:sp>
      <p:sp>
        <p:nvSpPr>
          <p:cNvPr id="6" name="TextBox 5">
            <a:extLst>
              <a:ext uri="{FF2B5EF4-FFF2-40B4-BE49-F238E27FC236}">
                <a16:creationId xmlns:a16="http://schemas.microsoft.com/office/drawing/2014/main" id="{698947BA-A68E-8292-F2F8-E8555ED0ACD3}"/>
              </a:ext>
            </a:extLst>
          </p:cNvPr>
          <p:cNvSpPr txBox="1"/>
          <p:nvPr/>
        </p:nvSpPr>
        <p:spPr>
          <a:xfrm>
            <a:off x="637220" y="3408339"/>
            <a:ext cx="4877314" cy="769441"/>
          </a:xfrm>
          <a:prstGeom prst="rect">
            <a:avLst/>
          </a:prstGeom>
          <a:noFill/>
        </p:spPr>
        <p:txBody>
          <a:bodyPr wrap="square" rtlCol="0">
            <a:spAutoFit/>
          </a:bodyPr>
          <a:lstStyle/>
          <a:p>
            <a:r>
              <a:rPr lang="en-AU" sz="1600" b="1" dirty="0">
                <a:solidFill>
                  <a:srgbClr val="1271E9"/>
                </a:solidFill>
                <a:latin typeface="Apercu" panose="02000506040000020004" pitchFamily="2" charset="77"/>
              </a:rPr>
              <a:t>Using Multi-Display or Combined Rooms?</a:t>
            </a:r>
            <a:br>
              <a:rPr lang="en-AU" sz="1600" dirty="0">
                <a:latin typeface="Apercu" panose="02000506040000020004" pitchFamily="2" charset="77"/>
              </a:rPr>
            </a:br>
            <a:r>
              <a:rPr lang="en-AU" sz="1400" dirty="0">
                <a:latin typeface="Apercu" panose="02000506040000020004" pitchFamily="2" charset="77"/>
              </a:rPr>
              <a:t>These ports also need to be opened between Vivi Boxes (within the VLAN).</a:t>
            </a:r>
          </a:p>
        </p:txBody>
      </p:sp>
      <p:sp>
        <p:nvSpPr>
          <p:cNvPr id="7" name="TextBox 6">
            <a:extLst>
              <a:ext uri="{FF2B5EF4-FFF2-40B4-BE49-F238E27FC236}">
                <a16:creationId xmlns:a16="http://schemas.microsoft.com/office/drawing/2014/main" id="{1A1017B3-CB9C-F1AD-16E4-057825CC15B6}"/>
              </a:ext>
            </a:extLst>
          </p:cNvPr>
          <p:cNvSpPr txBox="1"/>
          <p:nvPr/>
        </p:nvSpPr>
        <p:spPr>
          <a:xfrm>
            <a:off x="6502053" y="2541167"/>
            <a:ext cx="4877314" cy="769441"/>
          </a:xfrm>
          <a:prstGeom prst="rect">
            <a:avLst/>
          </a:prstGeom>
          <a:noFill/>
        </p:spPr>
        <p:txBody>
          <a:bodyPr wrap="square" rtlCol="0">
            <a:spAutoFit/>
          </a:bodyPr>
          <a:lstStyle/>
          <a:p>
            <a:r>
              <a:rPr lang="en-AU" sz="1600" b="1" dirty="0">
                <a:solidFill>
                  <a:srgbClr val="1271E9"/>
                </a:solidFill>
                <a:latin typeface="Apercu" panose="02000506040000020004" pitchFamily="2" charset="77"/>
              </a:rPr>
              <a:t>Using WebRTC Split Screen?</a:t>
            </a:r>
            <a:br>
              <a:rPr lang="en-AU" sz="1600" dirty="0">
                <a:latin typeface="Apercu" panose="02000506040000020004" pitchFamily="2" charset="77"/>
              </a:rPr>
            </a:br>
            <a:r>
              <a:rPr lang="en-AU" sz="1400" dirty="0">
                <a:latin typeface="Apercu" panose="02000506040000020004" pitchFamily="2" charset="77"/>
              </a:rPr>
              <a:t>Open this additional port range:</a:t>
            </a:r>
          </a:p>
          <a:p>
            <a:pPr>
              <a:buFont typeface="Arial" panose="020B0604020202020204" pitchFamily="34" charset="0"/>
              <a:buChar char="•"/>
            </a:pPr>
            <a:r>
              <a:rPr lang="en-AU" sz="1400" dirty="0">
                <a:latin typeface="Apercu" panose="02000506040000020004" pitchFamily="2" charset="77"/>
              </a:rPr>
              <a:t> UDP: 12820 - 12836</a:t>
            </a:r>
          </a:p>
        </p:txBody>
      </p:sp>
      <p:sp>
        <p:nvSpPr>
          <p:cNvPr id="9" name="TextBox 8">
            <a:extLst>
              <a:ext uri="{FF2B5EF4-FFF2-40B4-BE49-F238E27FC236}">
                <a16:creationId xmlns:a16="http://schemas.microsoft.com/office/drawing/2014/main" id="{AF024C96-E16D-06A2-B123-24059C29563B}"/>
              </a:ext>
            </a:extLst>
          </p:cNvPr>
          <p:cNvSpPr txBox="1"/>
          <p:nvPr/>
        </p:nvSpPr>
        <p:spPr>
          <a:xfrm>
            <a:off x="6502053" y="3408338"/>
            <a:ext cx="4877314" cy="769441"/>
          </a:xfrm>
          <a:prstGeom prst="rect">
            <a:avLst/>
          </a:prstGeom>
          <a:noFill/>
        </p:spPr>
        <p:txBody>
          <a:bodyPr wrap="square" rtlCol="0">
            <a:spAutoFit/>
          </a:bodyPr>
          <a:lstStyle/>
          <a:p>
            <a:r>
              <a:rPr lang="en-AU" sz="1600" b="1" dirty="0">
                <a:solidFill>
                  <a:srgbClr val="1271E9"/>
                </a:solidFill>
                <a:latin typeface="Apercu" panose="02000506040000020004" pitchFamily="2" charset="77"/>
              </a:rPr>
              <a:t>Administration Ports:</a:t>
            </a:r>
            <a:br>
              <a:rPr lang="en-AU" sz="1600" dirty="0">
                <a:latin typeface="Apercu" panose="02000506040000020004" pitchFamily="2" charset="77"/>
              </a:rPr>
            </a:br>
            <a:r>
              <a:rPr lang="en-AU" sz="1400" dirty="0">
                <a:latin typeface="Apercu" panose="02000506040000020004" pitchFamily="2" charset="77"/>
              </a:rPr>
              <a:t>These ports are for IT admins:</a:t>
            </a:r>
          </a:p>
          <a:p>
            <a:pPr>
              <a:buFont typeface="Arial" panose="020B0604020202020204" pitchFamily="34" charset="0"/>
              <a:buChar char="•"/>
            </a:pPr>
            <a:r>
              <a:rPr lang="en-AU" sz="1400" dirty="0">
                <a:latin typeface="Apercu" panose="02000506040000020004" pitchFamily="2" charset="77"/>
              </a:rPr>
              <a:t> TCP: 80, 443, 5001 (optional)</a:t>
            </a:r>
          </a:p>
        </p:txBody>
      </p:sp>
      <p:sp>
        <p:nvSpPr>
          <p:cNvPr id="10" name="Oval 9">
            <a:extLst>
              <a:ext uri="{FF2B5EF4-FFF2-40B4-BE49-F238E27FC236}">
                <a16:creationId xmlns:a16="http://schemas.microsoft.com/office/drawing/2014/main" id="{E0FFBC95-4273-E993-B588-531C70BEC88D}"/>
              </a:ext>
            </a:extLst>
          </p:cNvPr>
          <p:cNvSpPr/>
          <p:nvPr/>
        </p:nvSpPr>
        <p:spPr>
          <a:xfrm>
            <a:off x="-163393" y="4848010"/>
            <a:ext cx="2920486" cy="2920486"/>
          </a:xfrm>
          <a:prstGeom prst="ellipse">
            <a:avLst/>
          </a:prstGeom>
          <a:solidFill>
            <a:srgbClr val="1071E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a:extLst>
              <a:ext uri="{FF2B5EF4-FFF2-40B4-BE49-F238E27FC236}">
                <a16:creationId xmlns:a16="http://schemas.microsoft.com/office/drawing/2014/main" id="{80F49B66-9940-522A-0DC1-D65687B7DDF0}"/>
              </a:ext>
            </a:extLst>
          </p:cNvPr>
          <p:cNvSpPr/>
          <p:nvPr/>
        </p:nvSpPr>
        <p:spPr>
          <a:xfrm>
            <a:off x="2948486" y="5006442"/>
            <a:ext cx="527959" cy="527959"/>
          </a:xfrm>
          <a:prstGeom prst="ellipse">
            <a:avLst/>
          </a:prstGeom>
          <a:solidFill>
            <a:srgbClr val="9A32D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a:extLst>
              <a:ext uri="{FF2B5EF4-FFF2-40B4-BE49-F238E27FC236}">
                <a16:creationId xmlns:a16="http://schemas.microsoft.com/office/drawing/2014/main" id="{48BD4EF0-3214-6818-2E33-360FE8B322BC}"/>
              </a:ext>
            </a:extLst>
          </p:cNvPr>
          <p:cNvSpPr/>
          <p:nvPr/>
        </p:nvSpPr>
        <p:spPr>
          <a:xfrm>
            <a:off x="9714588" y="-1458966"/>
            <a:ext cx="3572690" cy="3572690"/>
          </a:xfrm>
          <a:prstGeom prst="ellipse">
            <a:avLst/>
          </a:prstGeom>
          <a:solidFill>
            <a:srgbClr val="37096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a:extLst>
              <a:ext uri="{FF2B5EF4-FFF2-40B4-BE49-F238E27FC236}">
                <a16:creationId xmlns:a16="http://schemas.microsoft.com/office/drawing/2014/main" id="{578DF60B-2FDA-B28D-FEB3-F628FC84F40E}"/>
              </a:ext>
            </a:extLst>
          </p:cNvPr>
          <p:cNvSpPr/>
          <p:nvPr/>
        </p:nvSpPr>
        <p:spPr>
          <a:xfrm>
            <a:off x="8940710" y="882847"/>
            <a:ext cx="503350" cy="503350"/>
          </a:xfrm>
          <a:prstGeom prst="ellipse">
            <a:avLst/>
          </a:prstGeom>
          <a:solidFill>
            <a:srgbClr val="7EE2B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a:extLst>
              <a:ext uri="{FF2B5EF4-FFF2-40B4-BE49-F238E27FC236}">
                <a16:creationId xmlns:a16="http://schemas.microsoft.com/office/drawing/2014/main" id="{35173158-6C95-3C37-5F1F-A6E9EDA87757}"/>
              </a:ext>
            </a:extLst>
          </p:cNvPr>
          <p:cNvSpPr txBox="1"/>
          <p:nvPr/>
        </p:nvSpPr>
        <p:spPr>
          <a:xfrm>
            <a:off x="637221" y="2052942"/>
            <a:ext cx="5864832" cy="338554"/>
          </a:xfrm>
          <a:prstGeom prst="rect">
            <a:avLst/>
          </a:prstGeom>
          <a:noFill/>
        </p:spPr>
        <p:txBody>
          <a:bodyPr wrap="square" rtlCol="0">
            <a:spAutoFit/>
          </a:bodyPr>
          <a:lstStyle/>
          <a:p>
            <a:r>
              <a:rPr lang="en-AU" sz="1600" dirty="0">
                <a:solidFill>
                  <a:srgbClr val="37096E"/>
                </a:solidFill>
                <a:effectLst/>
                <a:latin typeface="Apercu Medium" panose="02000506040000020004" pitchFamily="2" charset="77"/>
              </a:rPr>
              <a:t>How to perform a port test? </a:t>
            </a:r>
            <a:r>
              <a:rPr lang="en-AU" sz="1600" dirty="0">
                <a:solidFill>
                  <a:srgbClr val="37096E"/>
                </a:solidFill>
                <a:effectLst/>
                <a:latin typeface="Apercu" panose="02000506040000020004" pitchFamily="2" charset="77"/>
              </a:rPr>
              <a:t>For more information </a:t>
            </a:r>
            <a:r>
              <a:rPr lang="en-AU" sz="1600" u="sng" dirty="0">
                <a:solidFill>
                  <a:srgbClr val="1271E9"/>
                </a:solidFill>
                <a:effectLst/>
                <a:latin typeface="Apercu" panose="02000506040000020004" pitchFamily="2" charset="77"/>
                <a:hlinkClick r:id="rId3"/>
              </a:rPr>
              <a:t>click here</a:t>
            </a:r>
            <a:r>
              <a:rPr lang="en-AU" sz="1600" dirty="0">
                <a:solidFill>
                  <a:srgbClr val="1271E9"/>
                </a:solidFill>
                <a:effectLst/>
                <a:latin typeface="Apercu" panose="02000506040000020004" pitchFamily="2" charset="77"/>
              </a:rPr>
              <a:t>.</a:t>
            </a:r>
            <a:endParaRPr lang="en-AU" sz="1600" dirty="0">
              <a:solidFill>
                <a:srgbClr val="1271E9"/>
              </a:solidFill>
              <a:latin typeface="Apercu" panose="02000506040000020004" pitchFamily="2" charset="77"/>
            </a:endParaRPr>
          </a:p>
        </p:txBody>
      </p:sp>
      <p:sp>
        <p:nvSpPr>
          <p:cNvPr id="13" name="TextBox 12">
            <a:extLst>
              <a:ext uri="{FF2B5EF4-FFF2-40B4-BE49-F238E27FC236}">
                <a16:creationId xmlns:a16="http://schemas.microsoft.com/office/drawing/2014/main" id="{6C4E00F4-8B80-7BFB-6837-357BD1084651}"/>
              </a:ext>
            </a:extLst>
          </p:cNvPr>
          <p:cNvSpPr txBox="1"/>
          <p:nvPr/>
        </p:nvSpPr>
        <p:spPr>
          <a:xfrm>
            <a:off x="6502053" y="4292730"/>
            <a:ext cx="4877314" cy="2092881"/>
          </a:xfrm>
          <a:prstGeom prst="rect">
            <a:avLst/>
          </a:prstGeom>
          <a:noFill/>
        </p:spPr>
        <p:txBody>
          <a:bodyPr wrap="square" rtlCol="0">
            <a:spAutoFit/>
          </a:bodyPr>
          <a:lstStyle/>
          <a:p>
            <a:r>
              <a:rPr lang="en-AU" sz="1600" b="1" dirty="0">
                <a:solidFill>
                  <a:srgbClr val="1271E9"/>
                </a:solidFill>
                <a:latin typeface="Apercu" panose="02000506040000020004" pitchFamily="2" charset="77"/>
              </a:rPr>
              <a:t>Video Announcements:</a:t>
            </a:r>
            <a:br>
              <a:rPr lang="en-AU" sz="1600" dirty="0">
                <a:latin typeface="Apercu" panose="02000506040000020004" pitchFamily="2" charset="77"/>
              </a:rPr>
            </a:br>
            <a:r>
              <a:rPr lang="en-AU" sz="1400" dirty="0">
                <a:latin typeface="Apercu" panose="02000506040000020004" pitchFamily="2" charset="77"/>
              </a:rPr>
              <a:t>These ports are also required to be opened in order to use this feature:</a:t>
            </a:r>
          </a:p>
          <a:p>
            <a:pPr>
              <a:buFont typeface="Arial" panose="020B0604020202020204" pitchFamily="34" charset="0"/>
              <a:buChar char="•"/>
            </a:pPr>
            <a:r>
              <a:rPr lang="en-AU" sz="1400" dirty="0">
                <a:latin typeface="Apercu" panose="02000506040000020004" pitchFamily="2" charset="77"/>
              </a:rPr>
              <a:t> TCP: 3001, 12819 (WebRTC </a:t>
            </a:r>
            <a:r>
              <a:rPr lang="en-AU" sz="1400" dirty="0" err="1">
                <a:latin typeface="Apercu" panose="02000506040000020004" pitchFamily="2" charset="77"/>
              </a:rPr>
              <a:t>Signaling</a:t>
            </a:r>
            <a:r>
              <a:rPr lang="en-AU" sz="1400" dirty="0">
                <a:latin typeface="Apercu" panose="02000506040000020004" pitchFamily="2" charset="77"/>
              </a:rPr>
              <a:t>)</a:t>
            </a:r>
          </a:p>
          <a:p>
            <a:pPr>
              <a:buFont typeface="Arial" panose="020B0604020202020204" pitchFamily="34" charset="0"/>
              <a:buChar char="•"/>
            </a:pPr>
            <a:r>
              <a:rPr lang="en-AU" sz="1400" dirty="0">
                <a:latin typeface="Apercu" panose="02000506040000020004" pitchFamily="2" charset="77"/>
              </a:rPr>
              <a:t> UDP: 12821-12824 (Video &amp; Audio Streams)</a:t>
            </a:r>
            <a:br>
              <a:rPr lang="en-AU" sz="1400" dirty="0">
                <a:latin typeface="Apercu" panose="02000506040000020004" pitchFamily="2" charset="77"/>
              </a:rPr>
            </a:br>
            <a:r>
              <a:rPr lang="en-AU" sz="1400" dirty="0">
                <a:latin typeface="Apercu" panose="02000506040000020004" pitchFamily="2" charset="77"/>
              </a:rPr>
              <a:t>            12820-13999 (Video &amp; Audio Streams)</a:t>
            </a:r>
            <a:br>
              <a:rPr lang="en-AU" sz="1400" dirty="0">
                <a:latin typeface="Apercu" panose="02000506040000020004" pitchFamily="2" charset="77"/>
              </a:rPr>
            </a:br>
            <a:r>
              <a:rPr lang="en-AU" sz="1400" dirty="0">
                <a:solidFill>
                  <a:schemeClr val="tx1">
                    <a:lumMod val="75000"/>
                    <a:lumOff val="25000"/>
                  </a:schemeClr>
                </a:solidFill>
                <a:latin typeface="Apercu" panose="02000506040000020004" pitchFamily="2" charset="77"/>
              </a:rPr>
              <a:t>            </a:t>
            </a:r>
            <a:r>
              <a:rPr lang="en-AU" sz="1200" dirty="0">
                <a:solidFill>
                  <a:schemeClr val="tx1">
                    <a:lumMod val="50000"/>
                    <a:lumOff val="50000"/>
                  </a:schemeClr>
                </a:solidFill>
                <a:latin typeface="Apercu Light" panose="02000506030000020004" pitchFamily="2" charset="77"/>
              </a:rPr>
              <a:t>This port range is required to be open inbound on the </a:t>
            </a:r>
            <a:br>
              <a:rPr lang="en-AU" sz="1200" dirty="0">
                <a:solidFill>
                  <a:schemeClr val="tx1">
                    <a:lumMod val="50000"/>
                    <a:lumOff val="50000"/>
                  </a:schemeClr>
                </a:solidFill>
                <a:latin typeface="Apercu Light" panose="02000506030000020004" pitchFamily="2" charset="77"/>
              </a:rPr>
            </a:br>
            <a:r>
              <a:rPr lang="en-AU" sz="1200" dirty="0">
                <a:solidFill>
                  <a:schemeClr val="tx1">
                    <a:lumMod val="50000"/>
                    <a:lumOff val="50000"/>
                  </a:schemeClr>
                </a:solidFill>
                <a:latin typeface="Apercu Light" panose="02000506030000020004" pitchFamily="2" charset="77"/>
              </a:rPr>
              <a:t>               broadcasting device*</a:t>
            </a:r>
          </a:p>
          <a:p>
            <a:endParaRPr lang="en-AU" sz="1600" dirty="0">
              <a:latin typeface="Apercu" panose="02000506040000020004" pitchFamily="2" charset="77"/>
            </a:endParaRPr>
          </a:p>
        </p:txBody>
      </p:sp>
    </p:spTree>
    <p:extLst>
      <p:ext uri="{BB962C8B-B14F-4D97-AF65-F5344CB8AC3E}">
        <p14:creationId xmlns:p14="http://schemas.microsoft.com/office/powerpoint/2010/main" val="16442937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ed Rectangle 1">
            <a:extLst>
              <a:ext uri="{FF2B5EF4-FFF2-40B4-BE49-F238E27FC236}">
                <a16:creationId xmlns:a16="http://schemas.microsoft.com/office/drawing/2014/main" id="{5E1BC936-6A92-034E-3DD9-BF7A45AF7A4B}"/>
              </a:ext>
            </a:extLst>
          </p:cNvPr>
          <p:cNvSpPr/>
          <p:nvPr/>
        </p:nvSpPr>
        <p:spPr>
          <a:xfrm>
            <a:off x="632759" y="2138283"/>
            <a:ext cx="532924" cy="681994"/>
          </a:xfrm>
          <a:prstGeom prst="roundRect">
            <a:avLst/>
          </a:prstGeom>
          <a:solidFill>
            <a:schemeClr val="tx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A blue triangle shaped logo&#10;&#10;Description automatically generated">
            <a:extLst>
              <a:ext uri="{FF2B5EF4-FFF2-40B4-BE49-F238E27FC236}">
                <a16:creationId xmlns:a16="http://schemas.microsoft.com/office/drawing/2014/main" id="{6B5C4386-E7B0-2E8A-021B-17A7A5E7574C}"/>
              </a:ext>
            </a:extLst>
          </p:cNvPr>
          <p:cNvPicPr>
            <a:picLocks noChangeAspect="1"/>
          </p:cNvPicPr>
          <p:nvPr/>
        </p:nvPicPr>
        <p:blipFill>
          <a:blip r:embed="rId3"/>
          <a:stretch>
            <a:fillRect/>
          </a:stretch>
        </p:blipFill>
        <p:spPr>
          <a:xfrm>
            <a:off x="11379367" y="6073292"/>
            <a:ext cx="561387" cy="561387"/>
          </a:xfrm>
          <a:prstGeom prst="rect">
            <a:avLst/>
          </a:prstGeom>
        </p:spPr>
      </p:pic>
      <p:sp>
        <p:nvSpPr>
          <p:cNvPr id="10" name="TextBox 9">
            <a:extLst>
              <a:ext uri="{FF2B5EF4-FFF2-40B4-BE49-F238E27FC236}">
                <a16:creationId xmlns:a16="http://schemas.microsoft.com/office/drawing/2014/main" id="{8AD1D513-1EEA-54EF-8AAB-EF465A60DD74}"/>
              </a:ext>
            </a:extLst>
          </p:cNvPr>
          <p:cNvSpPr txBox="1"/>
          <p:nvPr/>
        </p:nvSpPr>
        <p:spPr>
          <a:xfrm>
            <a:off x="1969609" y="2382557"/>
            <a:ext cx="2453553" cy="553998"/>
          </a:xfrm>
          <a:prstGeom prst="rect">
            <a:avLst/>
          </a:prstGeom>
          <a:noFill/>
        </p:spPr>
        <p:txBody>
          <a:bodyPr wrap="square" rtlCol="0">
            <a:spAutoFit/>
          </a:bodyPr>
          <a:lstStyle/>
          <a:p>
            <a:r>
              <a:rPr lang="en-AU" sz="1000">
                <a:solidFill>
                  <a:schemeClr val="tx1">
                    <a:lumMod val="75000"/>
                    <a:lumOff val="25000"/>
                  </a:schemeClr>
                </a:solidFill>
                <a:latin typeface="Apercu Light" panose="02000506030000020004" pitchFamily="2" charset="77"/>
              </a:rPr>
              <a:t>Turn off the power, wait 10 seconds, and turn it back on. The Box will take about 20 seconds to boot up.</a:t>
            </a:r>
            <a:endParaRPr lang="en-US" sz="1000">
              <a:solidFill>
                <a:schemeClr val="tx1">
                  <a:lumMod val="75000"/>
                  <a:lumOff val="25000"/>
                </a:schemeClr>
              </a:solidFill>
              <a:latin typeface="Apercu Light" panose="02000506030000020004" pitchFamily="2" charset="77"/>
            </a:endParaRPr>
          </a:p>
        </p:txBody>
      </p:sp>
      <p:sp>
        <p:nvSpPr>
          <p:cNvPr id="13" name="TextBox 12">
            <a:extLst>
              <a:ext uri="{FF2B5EF4-FFF2-40B4-BE49-F238E27FC236}">
                <a16:creationId xmlns:a16="http://schemas.microsoft.com/office/drawing/2014/main" id="{80BC24BF-61A0-E6D2-3890-2BD1CE02B4E0}"/>
              </a:ext>
            </a:extLst>
          </p:cNvPr>
          <p:cNvSpPr txBox="1"/>
          <p:nvPr/>
        </p:nvSpPr>
        <p:spPr>
          <a:xfrm>
            <a:off x="1999321" y="3791959"/>
            <a:ext cx="2206919" cy="861774"/>
          </a:xfrm>
          <a:prstGeom prst="rect">
            <a:avLst/>
          </a:prstGeom>
          <a:noFill/>
        </p:spPr>
        <p:txBody>
          <a:bodyPr wrap="square" rtlCol="0">
            <a:spAutoFit/>
          </a:bodyPr>
          <a:lstStyle/>
          <a:p>
            <a:r>
              <a:rPr lang="en-AU" sz="1000" dirty="0">
                <a:solidFill>
                  <a:schemeClr val="tx1">
                    <a:lumMod val="75000"/>
                    <a:lumOff val="25000"/>
                  </a:schemeClr>
                </a:solidFill>
                <a:latin typeface="Apercu Light" panose="02000506030000020004" pitchFamily="2" charset="77"/>
              </a:rPr>
              <a:t>Using a device that can connect to Wi-Fi, join the temporary Wi-Fi network from the Box, named something like </a:t>
            </a:r>
            <a:r>
              <a:rPr lang="en-AU" sz="1000" b="1" dirty="0">
                <a:latin typeface="Apercu Light" panose="02000506030000020004" pitchFamily="2" charset="77"/>
              </a:rPr>
              <a:t>"Vivi-000000".</a:t>
            </a:r>
            <a:br>
              <a:rPr lang="en-AU" sz="1000" dirty="0">
                <a:solidFill>
                  <a:schemeClr val="tx1">
                    <a:lumMod val="75000"/>
                    <a:lumOff val="25000"/>
                  </a:schemeClr>
                </a:solidFill>
                <a:latin typeface="Apercu Light" panose="02000506030000020004" pitchFamily="2" charset="77"/>
              </a:rPr>
            </a:br>
            <a:r>
              <a:rPr lang="en-AU" sz="1000" b="1" dirty="0">
                <a:latin typeface="Apercu Light" panose="02000506030000020004" pitchFamily="2" charset="77"/>
              </a:rPr>
              <a:t>Password: </a:t>
            </a:r>
            <a:r>
              <a:rPr lang="en-AU" sz="1000" b="1" dirty="0" err="1">
                <a:solidFill>
                  <a:schemeClr val="accent1"/>
                </a:solidFill>
                <a:latin typeface="Apercu Light" panose="02000506030000020004" pitchFamily="2" charset="77"/>
              </a:rPr>
              <a:t>v!v!adm!n</a:t>
            </a:r>
            <a:endParaRPr lang="en-US" sz="1000" b="1" dirty="0">
              <a:solidFill>
                <a:schemeClr val="accent1"/>
              </a:solidFill>
              <a:latin typeface="Apercu Light" panose="02000506030000020004" pitchFamily="2" charset="77"/>
            </a:endParaRPr>
          </a:p>
        </p:txBody>
      </p:sp>
      <p:sp>
        <p:nvSpPr>
          <p:cNvPr id="14" name="TextBox 13">
            <a:extLst>
              <a:ext uri="{FF2B5EF4-FFF2-40B4-BE49-F238E27FC236}">
                <a16:creationId xmlns:a16="http://schemas.microsoft.com/office/drawing/2014/main" id="{4832A508-EA8F-D1BB-4ED4-DE911DD07CFB}"/>
              </a:ext>
            </a:extLst>
          </p:cNvPr>
          <p:cNvSpPr txBox="1"/>
          <p:nvPr/>
        </p:nvSpPr>
        <p:spPr>
          <a:xfrm>
            <a:off x="1999321" y="3311524"/>
            <a:ext cx="1466782" cy="461665"/>
          </a:xfrm>
          <a:prstGeom prst="rect">
            <a:avLst/>
          </a:prstGeom>
          <a:noFill/>
        </p:spPr>
        <p:txBody>
          <a:bodyPr wrap="square" rtlCol="0">
            <a:spAutoFit/>
          </a:bodyPr>
          <a:lstStyle/>
          <a:p>
            <a:r>
              <a:rPr lang="en-AU" sz="1200">
                <a:latin typeface="Apercu Medium" panose="02000506040000020004" pitchFamily="2" charset="77"/>
              </a:rPr>
              <a:t>Connect to the Vivi Box Hotspot:</a:t>
            </a:r>
            <a:endParaRPr lang="en-US" sz="1200">
              <a:latin typeface="Apercu Medium" panose="02000506040000020004" pitchFamily="2" charset="77"/>
            </a:endParaRPr>
          </a:p>
        </p:txBody>
      </p:sp>
      <p:sp>
        <p:nvSpPr>
          <p:cNvPr id="15" name="TextBox 14">
            <a:extLst>
              <a:ext uri="{FF2B5EF4-FFF2-40B4-BE49-F238E27FC236}">
                <a16:creationId xmlns:a16="http://schemas.microsoft.com/office/drawing/2014/main" id="{5787F334-31E9-6CA3-7E70-29EC810FB95B}"/>
              </a:ext>
            </a:extLst>
          </p:cNvPr>
          <p:cNvSpPr txBox="1"/>
          <p:nvPr/>
        </p:nvSpPr>
        <p:spPr>
          <a:xfrm>
            <a:off x="667792" y="2287092"/>
            <a:ext cx="532924" cy="400110"/>
          </a:xfrm>
          <a:prstGeom prst="rect">
            <a:avLst/>
          </a:prstGeom>
          <a:noFill/>
        </p:spPr>
        <p:txBody>
          <a:bodyPr wrap="square" rtlCol="0">
            <a:spAutoFit/>
          </a:bodyPr>
          <a:lstStyle/>
          <a:p>
            <a:r>
              <a:rPr lang="en-US" sz="2000">
                <a:solidFill>
                  <a:schemeClr val="accent2"/>
                </a:solidFill>
                <a:latin typeface="Apercu Medium" panose="02000506040000020004" pitchFamily="2" charset="77"/>
              </a:rPr>
              <a:t>01</a:t>
            </a:r>
          </a:p>
        </p:txBody>
      </p:sp>
      <p:sp>
        <p:nvSpPr>
          <p:cNvPr id="16" name="TextBox 15">
            <a:extLst>
              <a:ext uri="{FF2B5EF4-FFF2-40B4-BE49-F238E27FC236}">
                <a16:creationId xmlns:a16="http://schemas.microsoft.com/office/drawing/2014/main" id="{54F341A4-F3F8-044C-E2D1-799FD852A36C}"/>
              </a:ext>
            </a:extLst>
          </p:cNvPr>
          <p:cNvSpPr txBox="1"/>
          <p:nvPr/>
        </p:nvSpPr>
        <p:spPr>
          <a:xfrm>
            <a:off x="1958536" y="2105558"/>
            <a:ext cx="2464626" cy="276999"/>
          </a:xfrm>
          <a:prstGeom prst="rect">
            <a:avLst/>
          </a:prstGeom>
          <a:noFill/>
        </p:spPr>
        <p:txBody>
          <a:bodyPr wrap="square" rtlCol="0">
            <a:spAutoFit/>
          </a:bodyPr>
          <a:lstStyle/>
          <a:p>
            <a:r>
              <a:rPr lang="en-AU" sz="1200">
                <a:effectLst/>
                <a:latin typeface="Apercu" panose="02000506040000020004" pitchFamily="2" charset="77"/>
              </a:rPr>
              <a:t>Power Cycle the Box:</a:t>
            </a:r>
            <a:endParaRPr lang="en-US" sz="1200">
              <a:latin typeface="Apercu" panose="02000506040000020004" pitchFamily="2" charset="77"/>
            </a:endParaRPr>
          </a:p>
        </p:txBody>
      </p:sp>
      <p:sp>
        <p:nvSpPr>
          <p:cNvPr id="17" name="TextBox 16">
            <a:extLst>
              <a:ext uri="{FF2B5EF4-FFF2-40B4-BE49-F238E27FC236}">
                <a16:creationId xmlns:a16="http://schemas.microsoft.com/office/drawing/2014/main" id="{60A3E79A-EFE9-4E10-D62D-599C87ED111A}"/>
              </a:ext>
            </a:extLst>
          </p:cNvPr>
          <p:cNvSpPr txBox="1"/>
          <p:nvPr/>
        </p:nvSpPr>
        <p:spPr>
          <a:xfrm>
            <a:off x="6048299" y="2349831"/>
            <a:ext cx="1941380" cy="553998"/>
          </a:xfrm>
          <a:prstGeom prst="rect">
            <a:avLst/>
          </a:prstGeom>
          <a:noFill/>
        </p:spPr>
        <p:txBody>
          <a:bodyPr wrap="square" rtlCol="0">
            <a:spAutoFit/>
          </a:bodyPr>
          <a:lstStyle/>
          <a:p>
            <a:r>
              <a:rPr lang="en-AU" sz="1000" dirty="0">
                <a:solidFill>
                  <a:schemeClr val="tx1">
                    <a:lumMod val="75000"/>
                    <a:lumOff val="25000"/>
                  </a:schemeClr>
                </a:solidFill>
                <a:latin typeface="Apercu Light" panose="02000506030000020004" pitchFamily="2" charset="77"/>
              </a:rPr>
              <a:t>Open a browser and go to </a:t>
            </a:r>
            <a:r>
              <a:rPr lang="en-AU" sz="1000" b="1" dirty="0">
                <a:solidFill>
                  <a:schemeClr val="tx2"/>
                </a:solidFill>
                <a:latin typeface="Apercu Light" panose="02000506030000020004" pitchFamily="2" charset="77"/>
              </a:rPr>
              <a:t>http://192.168.123.1 </a:t>
            </a:r>
            <a:r>
              <a:rPr lang="en-AU" sz="1000" dirty="0">
                <a:solidFill>
                  <a:schemeClr val="tx1">
                    <a:lumMod val="75000"/>
                    <a:lumOff val="25000"/>
                  </a:schemeClr>
                </a:solidFill>
                <a:latin typeface="Apercu Light" panose="02000506030000020004" pitchFamily="2" charset="77"/>
              </a:rPr>
              <a:t>to access the Vivi’s web console.</a:t>
            </a:r>
            <a:endParaRPr lang="en-US" sz="1000" dirty="0">
              <a:solidFill>
                <a:schemeClr val="tx1">
                  <a:lumMod val="75000"/>
                  <a:lumOff val="25000"/>
                </a:schemeClr>
              </a:solidFill>
              <a:latin typeface="Apercu Light" panose="02000506030000020004" pitchFamily="2" charset="77"/>
            </a:endParaRPr>
          </a:p>
        </p:txBody>
      </p:sp>
      <p:sp>
        <p:nvSpPr>
          <p:cNvPr id="19" name="TextBox 18">
            <a:extLst>
              <a:ext uri="{FF2B5EF4-FFF2-40B4-BE49-F238E27FC236}">
                <a16:creationId xmlns:a16="http://schemas.microsoft.com/office/drawing/2014/main" id="{0A9C8162-3676-A29C-ABCE-3D55390371B7}"/>
              </a:ext>
            </a:extLst>
          </p:cNvPr>
          <p:cNvSpPr txBox="1"/>
          <p:nvPr/>
        </p:nvSpPr>
        <p:spPr>
          <a:xfrm>
            <a:off x="6048299" y="3641942"/>
            <a:ext cx="4655560" cy="707886"/>
          </a:xfrm>
          <a:prstGeom prst="rect">
            <a:avLst/>
          </a:prstGeom>
          <a:noFill/>
        </p:spPr>
        <p:txBody>
          <a:bodyPr wrap="square" rtlCol="0">
            <a:spAutoFit/>
          </a:bodyPr>
          <a:lstStyle/>
          <a:p>
            <a:pPr marL="171450" indent="-171450">
              <a:buFont typeface="Arial" panose="020B0604020202020204" pitchFamily="34" charset="0"/>
              <a:buChar char="•"/>
            </a:pPr>
            <a:r>
              <a:rPr lang="en-AU" sz="1000">
                <a:solidFill>
                  <a:schemeClr val="tx1">
                    <a:lumMod val="75000"/>
                    <a:lumOff val="25000"/>
                  </a:schemeClr>
                </a:solidFill>
                <a:latin typeface="Apercu Light" panose="02000506030000020004" pitchFamily="2" charset="77"/>
              </a:rPr>
              <a:t>Go to the Network Settings tab.</a:t>
            </a:r>
          </a:p>
          <a:p>
            <a:pPr marL="171450" indent="-171450">
              <a:buFont typeface="Arial" panose="020B0604020202020204" pitchFamily="34" charset="0"/>
              <a:buChar char="•"/>
            </a:pPr>
            <a:r>
              <a:rPr lang="en-AU" sz="1000">
                <a:solidFill>
                  <a:schemeClr val="tx1">
                    <a:lumMod val="75000"/>
                    <a:lumOff val="25000"/>
                  </a:schemeClr>
                </a:solidFill>
                <a:latin typeface="Apercu Light" panose="02000506030000020004" pitchFamily="2" charset="77"/>
              </a:rPr>
              <a:t>Set Wi-Fi as the primary configuration.</a:t>
            </a:r>
          </a:p>
          <a:p>
            <a:pPr marL="171450" indent="-171450">
              <a:buFont typeface="Arial" panose="020B0604020202020204" pitchFamily="34" charset="0"/>
              <a:buChar char="•"/>
            </a:pPr>
            <a:r>
              <a:rPr lang="en-AU" sz="1000">
                <a:solidFill>
                  <a:schemeClr val="tx1">
                    <a:lumMod val="75000"/>
                    <a:lumOff val="25000"/>
                  </a:schemeClr>
                </a:solidFill>
                <a:latin typeface="Apercu Light" panose="02000506030000020004" pitchFamily="2" charset="77"/>
              </a:rPr>
              <a:t>Tick “Enter Manually” under SSID and type the name of your home Wi-Fi.</a:t>
            </a:r>
          </a:p>
          <a:p>
            <a:pPr marL="171450" indent="-171450">
              <a:buFont typeface="Arial" panose="020B0604020202020204" pitchFamily="34" charset="0"/>
              <a:buChar char="•"/>
            </a:pPr>
            <a:r>
              <a:rPr lang="en-AU" sz="1000">
                <a:solidFill>
                  <a:schemeClr val="tx1">
                    <a:lumMod val="75000"/>
                    <a:lumOff val="25000"/>
                  </a:schemeClr>
                </a:solidFill>
                <a:latin typeface="Apercu Light" panose="02000506030000020004" pitchFamily="2" charset="77"/>
              </a:rPr>
              <a:t>Enter your Wi-Fi password in the  pre-shared key field.</a:t>
            </a:r>
            <a:endParaRPr lang="en-US" sz="1000">
              <a:solidFill>
                <a:schemeClr val="tx1">
                  <a:lumMod val="75000"/>
                  <a:lumOff val="25000"/>
                </a:schemeClr>
              </a:solidFill>
              <a:latin typeface="Apercu Light" panose="02000506030000020004" pitchFamily="2" charset="77"/>
            </a:endParaRPr>
          </a:p>
        </p:txBody>
      </p:sp>
      <p:sp>
        <p:nvSpPr>
          <p:cNvPr id="20" name="TextBox 19">
            <a:extLst>
              <a:ext uri="{FF2B5EF4-FFF2-40B4-BE49-F238E27FC236}">
                <a16:creationId xmlns:a16="http://schemas.microsoft.com/office/drawing/2014/main" id="{A5720D8A-E9F9-9AD0-025E-119165DB9109}"/>
              </a:ext>
            </a:extLst>
          </p:cNvPr>
          <p:cNvSpPr txBox="1"/>
          <p:nvPr/>
        </p:nvSpPr>
        <p:spPr>
          <a:xfrm>
            <a:off x="6048299" y="3334166"/>
            <a:ext cx="2464626" cy="276999"/>
          </a:xfrm>
          <a:prstGeom prst="rect">
            <a:avLst/>
          </a:prstGeom>
          <a:noFill/>
        </p:spPr>
        <p:txBody>
          <a:bodyPr wrap="square" rtlCol="0">
            <a:spAutoFit/>
          </a:bodyPr>
          <a:lstStyle/>
          <a:p>
            <a:r>
              <a:rPr lang="en-AU" sz="1200">
                <a:effectLst/>
                <a:latin typeface="Apercu" panose="02000506040000020004" pitchFamily="2" charset="77"/>
              </a:rPr>
              <a:t>Configure the Wi-Fi Settings:</a:t>
            </a:r>
            <a:endParaRPr lang="en-US" sz="1200">
              <a:latin typeface="Apercu" panose="02000506040000020004" pitchFamily="2" charset="77"/>
            </a:endParaRPr>
          </a:p>
        </p:txBody>
      </p:sp>
      <p:sp>
        <p:nvSpPr>
          <p:cNvPr id="22" name="TextBox 21">
            <a:extLst>
              <a:ext uri="{FF2B5EF4-FFF2-40B4-BE49-F238E27FC236}">
                <a16:creationId xmlns:a16="http://schemas.microsoft.com/office/drawing/2014/main" id="{69A3D3DF-4231-EAF0-3730-2A577B4969AC}"/>
              </a:ext>
            </a:extLst>
          </p:cNvPr>
          <p:cNvSpPr txBox="1"/>
          <p:nvPr/>
        </p:nvSpPr>
        <p:spPr>
          <a:xfrm>
            <a:off x="6048299" y="2049846"/>
            <a:ext cx="1941380" cy="276999"/>
          </a:xfrm>
          <a:prstGeom prst="rect">
            <a:avLst/>
          </a:prstGeom>
          <a:noFill/>
        </p:spPr>
        <p:txBody>
          <a:bodyPr wrap="square" rtlCol="0">
            <a:spAutoFit/>
          </a:bodyPr>
          <a:lstStyle/>
          <a:p>
            <a:r>
              <a:rPr lang="en-AU" sz="1200">
                <a:effectLst/>
                <a:latin typeface="Apercu" panose="02000506040000020004" pitchFamily="2" charset="77"/>
              </a:rPr>
              <a:t>Access the Web Console:</a:t>
            </a:r>
            <a:endParaRPr lang="en-US" sz="1200">
              <a:latin typeface="Apercu" panose="02000506040000020004" pitchFamily="2" charset="77"/>
            </a:endParaRPr>
          </a:p>
        </p:txBody>
      </p:sp>
      <p:sp>
        <p:nvSpPr>
          <p:cNvPr id="23" name="TextBox 22">
            <a:extLst>
              <a:ext uri="{FF2B5EF4-FFF2-40B4-BE49-F238E27FC236}">
                <a16:creationId xmlns:a16="http://schemas.microsoft.com/office/drawing/2014/main" id="{26B4D3AF-77A8-BC69-D171-00AE6ABEF5A2}"/>
              </a:ext>
            </a:extLst>
          </p:cNvPr>
          <p:cNvSpPr txBox="1"/>
          <p:nvPr/>
        </p:nvSpPr>
        <p:spPr>
          <a:xfrm>
            <a:off x="6021329" y="5022875"/>
            <a:ext cx="4435104" cy="400110"/>
          </a:xfrm>
          <a:prstGeom prst="rect">
            <a:avLst/>
          </a:prstGeom>
          <a:noFill/>
        </p:spPr>
        <p:txBody>
          <a:bodyPr wrap="square" rtlCol="0">
            <a:spAutoFit/>
          </a:bodyPr>
          <a:lstStyle/>
          <a:p>
            <a:r>
              <a:rPr lang="en-AU" sz="1000">
                <a:solidFill>
                  <a:schemeClr val="tx1">
                    <a:lumMod val="75000"/>
                    <a:lumOff val="25000"/>
                  </a:schemeClr>
                </a:solidFill>
                <a:latin typeface="Apercu Light" panose="02000506030000020004" pitchFamily="2" charset="77"/>
              </a:rPr>
              <a:t>After saving, reconnect to the same Wi-Fi network as the Vivi Box.</a:t>
            </a:r>
            <a:br>
              <a:rPr lang="en-AU" sz="1000">
                <a:solidFill>
                  <a:schemeClr val="tx1">
                    <a:lumMod val="75000"/>
                    <a:lumOff val="25000"/>
                  </a:schemeClr>
                </a:solidFill>
                <a:latin typeface="Apercu Light" panose="02000506030000020004" pitchFamily="2" charset="77"/>
              </a:rPr>
            </a:br>
            <a:r>
              <a:rPr lang="en-AU" sz="1000">
                <a:solidFill>
                  <a:schemeClr val="tx1">
                    <a:lumMod val="75000"/>
                    <a:lumOff val="25000"/>
                  </a:schemeClr>
                </a:solidFill>
                <a:latin typeface="Apercu Light" panose="02000506030000020004" pitchFamily="2" charset="77"/>
              </a:rPr>
              <a:t>If you can access the Web Console again, the setup was successful!</a:t>
            </a:r>
            <a:endParaRPr lang="en-US" sz="1000">
              <a:solidFill>
                <a:schemeClr val="tx1">
                  <a:lumMod val="75000"/>
                  <a:lumOff val="25000"/>
                </a:schemeClr>
              </a:solidFill>
              <a:latin typeface="Apercu Light" panose="02000506030000020004" pitchFamily="2" charset="77"/>
            </a:endParaRPr>
          </a:p>
        </p:txBody>
      </p:sp>
      <p:sp>
        <p:nvSpPr>
          <p:cNvPr id="28" name="TextBox 27">
            <a:extLst>
              <a:ext uri="{FF2B5EF4-FFF2-40B4-BE49-F238E27FC236}">
                <a16:creationId xmlns:a16="http://schemas.microsoft.com/office/drawing/2014/main" id="{E78C6261-315B-3718-BF93-DF0721200639}"/>
              </a:ext>
            </a:extLst>
          </p:cNvPr>
          <p:cNvSpPr txBox="1"/>
          <p:nvPr/>
        </p:nvSpPr>
        <p:spPr>
          <a:xfrm>
            <a:off x="6021329" y="4705918"/>
            <a:ext cx="2464626" cy="276999"/>
          </a:xfrm>
          <a:prstGeom prst="rect">
            <a:avLst/>
          </a:prstGeom>
          <a:noFill/>
        </p:spPr>
        <p:txBody>
          <a:bodyPr wrap="square" rtlCol="0">
            <a:spAutoFit/>
          </a:bodyPr>
          <a:lstStyle/>
          <a:p>
            <a:r>
              <a:rPr lang="en-AU" sz="1200">
                <a:effectLst/>
                <a:latin typeface="Apercu" panose="02000506040000020004" pitchFamily="2" charset="77"/>
              </a:rPr>
              <a:t>Save and Reconnect:</a:t>
            </a:r>
            <a:endParaRPr lang="en-US" sz="1200">
              <a:latin typeface="Apercu" panose="02000506040000020004" pitchFamily="2" charset="77"/>
            </a:endParaRPr>
          </a:p>
        </p:txBody>
      </p:sp>
      <p:sp>
        <p:nvSpPr>
          <p:cNvPr id="30" name="TextBox 29">
            <a:extLst>
              <a:ext uri="{FF2B5EF4-FFF2-40B4-BE49-F238E27FC236}">
                <a16:creationId xmlns:a16="http://schemas.microsoft.com/office/drawing/2014/main" id="{B66D267A-0809-368B-E163-107382A302AD}"/>
              </a:ext>
            </a:extLst>
          </p:cNvPr>
          <p:cNvSpPr txBox="1"/>
          <p:nvPr/>
        </p:nvSpPr>
        <p:spPr>
          <a:xfrm>
            <a:off x="535708" y="489527"/>
            <a:ext cx="3214255" cy="276999"/>
          </a:xfrm>
          <a:prstGeom prst="rect">
            <a:avLst/>
          </a:prstGeom>
          <a:noFill/>
        </p:spPr>
        <p:txBody>
          <a:bodyPr wrap="square" rtlCol="0">
            <a:spAutoFit/>
          </a:bodyPr>
          <a:lstStyle/>
          <a:p>
            <a:r>
              <a:rPr lang="en-US" sz="1200">
                <a:solidFill>
                  <a:schemeClr val="tx2"/>
                </a:solidFill>
                <a:latin typeface="Apercu" panose="02000506040000020004" pitchFamily="2" charset="77"/>
              </a:rPr>
              <a:t>CONNECTING</a:t>
            </a:r>
          </a:p>
        </p:txBody>
      </p:sp>
      <p:sp>
        <p:nvSpPr>
          <p:cNvPr id="31" name="TextBox 30">
            <a:extLst>
              <a:ext uri="{FF2B5EF4-FFF2-40B4-BE49-F238E27FC236}">
                <a16:creationId xmlns:a16="http://schemas.microsoft.com/office/drawing/2014/main" id="{33CB06A5-0C2D-93B3-7FC3-3979670F76AC}"/>
              </a:ext>
            </a:extLst>
          </p:cNvPr>
          <p:cNvSpPr txBox="1"/>
          <p:nvPr/>
        </p:nvSpPr>
        <p:spPr>
          <a:xfrm>
            <a:off x="535708" y="727954"/>
            <a:ext cx="4275283" cy="461665"/>
          </a:xfrm>
          <a:prstGeom prst="rect">
            <a:avLst/>
          </a:prstGeom>
          <a:noFill/>
        </p:spPr>
        <p:txBody>
          <a:bodyPr wrap="square" rtlCol="0">
            <a:spAutoFit/>
          </a:bodyPr>
          <a:lstStyle/>
          <a:p>
            <a:r>
              <a:rPr lang="en-US" sz="2400">
                <a:latin typeface="Apercu Medium" panose="02000506040000020004" pitchFamily="2" charset="77"/>
              </a:rPr>
              <a:t>Your Vivi box via Wi-Fi</a:t>
            </a:r>
          </a:p>
        </p:txBody>
      </p:sp>
      <p:sp>
        <p:nvSpPr>
          <p:cNvPr id="32" name="Oval 31">
            <a:extLst>
              <a:ext uri="{FF2B5EF4-FFF2-40B4-BE49-F238E27FC236}">
                <a16:creationId xmlns:a16="http://schemas.microsoft.com/office/drawing/2014/main" id="{01500137-ECDD-C933-C5D8-DA3AE06D5079}"/>
              </a:ext>
            </a:extLst>
          </p:cNvPr>
          <p:cNvSpPr/>
          <p:nvPr/>
        </p:nvSpPr>
        <p:spPr>
          <a:xfrm>
            <a:off x="9767470" y="-1878456"/>
            <a:ext cx="4346568" cy="4346568"/>
          </a:xfrm>
          <a:prstGeom prst="ellipse">
            <a:avLst/>
          </a:prstGeom>
          <a:solidFill>
            <a:srgbClr val="38246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Oval 32">
            <a:extLst>
              <a:ext uri="{FF2B5EF4-FFF2-40B4-BE49-F238E27FC236}">
                <a16:creationId xmlns:a16="http://schemas.microsoft.com/office/drawing/2014/main" id="{65868CB6-431C-E7F1-7D6C-60B863E505A1}"/>
              </a:ext>
            </a:extLst>
          </p:cNvPr>
          <p:cNvSpPr/>
          <p:nvPr/>
        </p:nvSpPr>
        <p:spPr>
          <a:xfrm>
            <a:off x="9643178" y="1202785"/>
            <a:ext cx="786734" cy="786734"/>
          </a:xfrm>
          <a:prstGeom prst="ellipse">
            <a:avLst/>
          </a:prstGeom>
          <a:solidFill>
            <a:srgbClr val="7EE2B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Oval 33">
            <a:extLst>
              <a:ext uri="{FF2B5EF4-FFF2-40B4-BE49-F238E27FC236}">
                <a16:creationId xmlns:a16="http://schemas.microsoft.com/office/drawing/2014/main" id="{F1AD83EC-9286-9A1A-5E6D-78B220199FE8}"/>
              </a:ext>
            </a:extLst>
          </p:cNvPr>
          <p:cNvSpPr/>
          <p:nvPr/>
        </p:nvSpPr>
        <p:spPr>
          <a:xfrm>
            <a:off x="10330874" y="2217905"/>
            <a:ext cx="411642" cy="411642"/>
          </a:xfrm>
          <a:prstGeom prst="ellips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Oval 34">
            <a:extLst>
              <a:ext uri="{FF2B5EF4-FFF2-40B4-BE49-F238E27FC236}">
                <a16:creationId xmlns:a16="http://schemas.microsoft.com/office/drawing/2014/main" id="{BB4B950C-F488-16B3-956C-CA787F352A2B}"/>
              </a:ext>
            </a:extLst>
          </p:cNvPr>
          <p:cNvSpPr/>
          <p:nvPr/>
        </p:nvSpPr>
        <p:spPr>
          <a:xfrm>
            <a:off x="-729898" y="5126182"/>
            <a:ext cx="4138751" cy="4138751"/>
          </a:xfrm>
          <a:prstGeom prst="ellips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Oval 35">
            <a:extLst>
              <a:ext uri="{FF2B5EF4-FFF2-40B4-BE49-F238E27FC236}">
                <a16:creationId xmlns:a16="http://schemas.microsoft.com/office/drawing/2014/main" id="{4E01ECED-B92C-CF68-1145-05E38366E4F6}"/>
              </a:ext>
            </a:extLst>
          </p:cNvPr>
          <p:cNvSpPr/>
          <p:nvPr/>
        </p:nvSpPr>
        <p:spPr>
          <a:xfrm>
            <a:off x="3213750" y="5651793"/>
            <a:ext cx="731733" cy="731733"/>
          </a:xfrm>
          <a:prstGeom prst="ellipse">
            <a:avLst/>
          </a:prstGeom>
          <a:solidFill>
            <a:schemeClr val="accent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Oval 36">
            <a:extLst>
              <a:ext uri="{FF2B5EF4-FFF2-40B4-BE49-F238E27FC236}">
                <a16:creationId xmlns:a16="http://schemas.microsoft.com/office/drawing/2014/main" id="{D021644D-06B8-726A-FE2B-D53E5E9E6E8E}"/>
              </a:ext>
            </a:extLst>
          </p:cNvPr>
          <p:cNvSpPr/>
          <p:nvPr/>
        </p:nvSpPr>
        <p:spPr>
          <a:xfrm>
            <a:off x="3046859" y="5126183"/>
            <a:ext cx="284748" cy="284748"/>
          </a:xfrm>
          <a:prstGeom prst="ellipse">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ounded Rectangle 2">
            <a:extLst>
              <a:ext uri="{FF2B5EF4-FFF2-40B4-BE49-F238E27FC236}">
                <a16:creationId xmlns:a16="http://schemas.microsoft.com/office/drawing/2014/main" id="{312AD3B3-B37D-DFE2-A337-08FC1A98C8FF}"/>
              </a:ext>
            </a:extLst>
          </p:cNvPr>
          <p:cNvSpPr/>
          <p:nvPr/>
        </p:nvSpPr>
        <p:spPr>
          <a:xfrm>
            <a:off x="1235187" y="2138283"/>
            <a:ext cx="664918" cy="681994"/>
          </a:xfrm>
          <a:prstGeom prst="round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Graphic 5">
            <a:extLst>
              <a:ext uri="{FF2B5EF4-FFF2-40B4-BE49-F238E27FC236}">
                <a16:creationId xmlns:a16="http://schemas.microsoft.com/office/drawing/2014/main" id="{313B1D64-F3BD-DC0C-F3E3-8435BE7A4356}"/>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360916" y="2280987"/>
            <a:ext cx="435385" cy="435385"/>
          </a:xfrm>
          <a:prstGeom prst="rect">
            <a:avLst/>
          </a:prstGeom>
        </p:spPr>
      </p:pic>
      <p:sp>
        <p:nvSpPr>
          <p:cNvPr id="7" name="Rounded Rectangle 6">
            <a:extLst>
              <a:ext uri="{FF2B5EF4-FFF2-40B4-BE49-F238E27FC236}">
                <a16:creationId xmlns:a16="http://schemas.microsoft.com/office/drawing/2014/main" id="{2FF71EE4-4F45-A1FE-2379-C60402F8FC2C}"/>
              </a:ext>
            </a:extLst>
          </p:cNvPr>
          <p:cNvSpPr/>
          <p:nvPr/>
        </p:nvSpPr>
        <p:spPr>
          <a:xfrm>
            <a:off x="632759" y="3386170"/>
            <a:ext cx="532924" cy="681994"/>
          </a:xfrm>
          <a:prstGeom prst="roundRect">
            <a:avLst/>
          </a:prstGeom>
          <a:solidFill>
            <a:schemeClr val="tx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3676B616-A120-B967-C6D6-A2150640996E}"/>
              </a:ext>
            </a:extLst>
          </p:cNvPr>
          <p:cNvSpPr txBox="1"/>
          <p:nvPr/>
        </p:nvSpPr>
        <p:spPr>
          <a:xfrm>
            <a:off x="667792" y="3534979"/>
            <a:ext cx="532924" cy="400110"/>
          </a:xfrm>
          <a:prstGeom prst="rect">
            <a:avLst/>
          </a:prstGeom>
          <a:noFill/>
        </p:spPr>
        <p:txBody>
          <a:bodyPr wrap="square" rtlCol="0">
            <a:spAutoFit/>
          </a:bodyPr>
          <a:lstStyle/>
          <a:p>
            <a:r>
              <a:rPr lang="en-US" sz="2000">
                <a:solidFill>
                  <a:schemeClr val="accent2"/>
                </a:solidFill>
                <a:latin typeface="Apercu Medium" panose="02000506040000020004" pitchFamily="2" charset="77"/>
              </a:rPr>
              <a:t>02</a:t>
            </a:r>
          </a:p>
        </p:txBody>
      </p:sp>
      <p:sp>
        <p:nvSpPr>
          <p:cNvPr id="11" name="Rounded Rectangle 10">
            <a:extLst>
              <a:ext uri="{FF2B5EF4-FFF2-40B4-BE49-F238E27FC236}">
                <a16:creationId xmlns:a16="http://schemas.microsoft.com/office/drawing/2014/main" id="{CD390389-1B93-42F8-AB6B-8AB36EB0AC86}"/>
              </a:ext>
            </a:extLst>
          </p:cNvPr>
          <p:cNvSpPr/>
          <p:nvPr/>
        </p:nvSpPr>
        <p:spPr>
          <a:xfrm>
            <a:off x="1235187" y="3386170"/>
            <a:ext cx="664918" cy="681994"/>
          </a:xfrm>
          <a:prstGeom prst="round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9" name="Graphic 38">
            <a:extLst>
              <a:ext uri="{FF2B5EF4-FFF2-40B4-BE49-F238E27FC236}">
                <a16:creationId xmlns:a16="http://schemas.microsoft.com/office/drawing/2014/main" id="{A238AAD1-48A2-B97C-8122-5199CFEC47B0}"/>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368088" y="3513060"/>
            <a:ext cx="428213" cy="428213"/>
          </a:xfrm>
          <a:prstGeom prst="rect">
            <a:avLst/>
          </a:prstGeom>
        </p:spPr>
      </p:pic>
      <p:sp>
        <p:nvSpPr>
          <p:cNvPr id="40" name="Rounded Rectangle 39">
            <a:extLst>
              <a:ext uri="{FF2B5EF4-FFF2-40B4-BE49-F238E27FC236}">
                <a16:creationId xmlns:a16="http://schemas.microsoft.com/office/drawing/2014/main" id="{887AC5A9-465E-C079-7998-55A7FCA86D3A}"/>
              </a:ext>
            </a:extLst>
          </p:cNvPr>
          <p:cNvSpPr/>
          <p:nvPr/>
        </p:nvSpPr>
        <p:spPr>
          <a:xfrm>
            <a:off x="4677635" y="2138283"/>
            <a:ext cx="532924" cy="681994"/>
          </a:xfrm>
          <a:prstGeom prst="roundRect">
            <a:avLst/>
          </a:prstGeom>
          <a:solidFill>
            <a:schemeClr val="tx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TextBox 40">
            <a:extLst>
              <a:ext uri="{FF2B5EF4-FFF2-40B4-BE49-F238E27FC236}">
                <a16:creationId xmlns:a16="http://schemas.microsoft.com/office/drawing/2014/main" id="{219E06AA-1F10-B2D1-46E8-314BEF0AB361}"/>
              </a:ext>
            </a:extLst>
          </p:cNvPr>
          <p:cNvSpPr txBox="1"/>
          <p:nvPr/>
        </p:nvSpPr>
        <p:spPr>
          <a:xfrm>
            <a:off x="4712668" y="2287092"/>
            <a:ext cx="532924" cy="400110"/>
          </a:xfrm>
          <a:prstGeom prst="rect">
            <a:avLst/>
          </a:prstGeom>
          <a:noFill/>
        </p:spPr>
        <p:txBody>
          <a:bodyPr wrap="square" rtlCol="0">
            <a:spAutoFit/>
          </a:bodyPr>
          <a:lstStyle/>
          <a:p>
            <a:r>
              <a:rPr lang="en-US" sz="2000">
                <a:solidFill>
                  <a:schemeClr val="accent2"/>
                </a:solidFill>
                <a:latin typeface="Apercu Medium" panose="02000506040000020004" pitchFamily="2" charset="77"/>
              </a:rPr>
              <a:t>03</a:t>
            </a:r>
          </a:p>
        </p:txBody>
      </p:sp>
      <p:sp>
        <p:nvSpPr>
          <p:cNvPr id="42" name="Rounded Rectangle 41">
            <a:extLst>
              <a:ext uri="{FF2B5EF4-FFF2-40B4-BE49-F238E27FC236}">
                <a16:creationId xmlns:a16="http://schemas.microsoft.com/office/drawing/2014/main" id="{81AD2CE2-B4AE-6B7E-67AE-234477FCCB8D}"/>
              </a:ext>
            </a:extLst>
          </p:cNvPr>
          <p:cNvSpPr/>
          <p:nvPr/>
        </p:nvSpPr>
        <p:spPr>
          <a:xfrm>
            <a:off x="5280063" y="2138283"/>
            <a:ext cx="664918" cy="681994"/>
          </a:xfrm>
          <a:prstGeom prst="round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5" name="Graphic 44">
            <a:extLst>
              <a:ext uri="{FF2B5EF4-FFF2-40B4-BE49-F238E27FC236}">
                <a16:creationId xmlns:a16="http://schemas.microsoft.com/office/drawing/2014/main" id="{7DCA412B-8A5D-244D-F7BD-B7125F14CD90}"/>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5432191" y="2306816"/>
            <a:ext cx="360662" cy="360662"/>
          </a:xfrm>
          <a:prstGeom prst="rect">
            <a:avLst/>
          </a:prstGeom>
        </p:spPr>
      </p:pic>
      <p:sp>
        <p:nvSpPr>
          <p:cNvPr id="46" name="Rounded Rectangle 45">
            <a:extLst>
              <a:ext uri="{FF2B5EF4-FFF2-40B4-BE49-F238E27FC236}">
                <a16:creationId xmlns:a16="http://schemas.microsoft.com/office/drawing/2014/main" id="{ED6E4149-6FAC-A120-01F7-78A93905243B}"/>
              </a:ext>
            </a:extLst>
          </p:cNvPr>
          <p:cNvSpPr/>
          <p:nvPr/>
        </p:nvSpPr>
        <p:spPr>
          <a:xfrm>
            <a:off x="4677635" y="3386170"/>
            <a:ext cx="532924" cy="681994"/>
          </a:xfrm>
          <a:prstGeom prst="roundRect">
            <a:avLst/>
          </a:prstGeom>
          <a:solidFill>
            <a:schemeClr val="tx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TextBox 46">
            <a:extLst>
              <a:ext uri="{FF2B5EF4-FFF2-40B4-BE49-F238E27FC236}">
                <a16:creationId xmlns:a16="http://schemas.microsoft.com/office/drawing/2014/main" id="{0D97F35D-1CF0-FF37-D6A1-A7FDAC099C24}"/>
              </a:ext>
            </a:extLst>
          </p:cNvPr>
          <p:cNvSpPr txBox="1"/>
          <p:nvPr/>
        </p:nvSpPr>
        <p:spPr>
          <a:xfrm>
            <a:off x="4712668" y="3534979"/>
            <a:ext cx="532924" cy="400110"/>
          </a:xfrm>
          <a:prstGeom prst="rect">
            <a:avLst/>
          </a:prstGeom>
          <a:noFill/>
        </p:spPr>
        <p:txBody>
          <a:bodyPr wrap="square" rtlCol="0">
            <a:spAutoFit/>
          </a:bodyPr>
          <a:lstStyle/>
          <a:p>
            <a:r>
              <a:rPr lang="en-US" sz="2000">
                <a:solidFill>
                  <a:schemeClr val="accent2"/>
                </a:solidFill>
                <a:latin typeface="Apercu Medium" panose="02000506040000020004" pitchFamily="2" charset="77"/>
              </a:rPr>
              <a:t>04</a:t>
            </a:r>
          </a:p>
        </p:txBody>
      </p:sp>
      <p:sp>
        <p:nvSpPr>
          <p:cNvPr id="48" name="Rounded Rectangle 47">
            <a:extLst>
              <a:ext uri="{FF2B5EF4-FFF2-40B4-BE49-F238E27FC236}">
                <a16:creationId xmlns:a16="http://schemas.microsoft.com/office/drawing/2014/main" id="{7C95B432-E133-D3B7-EA96-AA8924B35391}"/>
              </a:ext>
            </a:extLst>
          </p:cNvPr>
          <p:cNvSpPr/>
          <p:nvPr/>
        </p:nvSpPr>
        <p:spPr>
          <a:xfrm>
            <a:off x="5280063" y="3386170"/>
            <a:ext cx="664918" cy="681994"/>
          </a:xfrm>
          <a:prstGeom prst="round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0" name="Graphic 49">
            <a:extLst>
              <a:ext uri="{FF2B5EF4-FFF2-40B4-BE49-F238E27FC236}">
                <a16:creationId xmlns:a16="http://schemas.microsoft.com/office/drawing/2014/main" id="{50517A7F-C321-AA59-D2CF-CFFD6CDD011E}"/>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5377033" y="3499545"/>
            <a:ext cx="470977" cy="470977"/>
          </a:xfrm>
          <a:prstGeom prst="rect">
            <a:avLst/>
          </a:prstGeom>
        </p:spPr>
      </p:pic>
      <p:sp>
        <p:nvSpPr>
          <p:cNvPr id="51" name="Rounded Rectangle 50">
            <a:extLst>
              <a:ext uri="{FF2B5EF4-FFF2-40B4-BE49-F238E27FC236}">
                <a16:creationId xmlns:a16="http://schemas.microsoft.com/office/drawing/2014/main" id="{A7C6FD97-8C1D-B2B5-8B38-24D98C43FCB8}"/>
              </a:ext>
            </a:extLst>
          </p:cNvPr>
          <p:cNvSpPr/>
          <p:nvPr/>
        </p:nvSpPr>
        <p:spPr>
          <a:xfrm>
            <a:off x="4684479" y="4746207"/>
            <a:ext cx="532924" cy="681994"/>
          </a:xfrm>
          <a:prstGeom prst="roundRect">
            <a:avLst/>
          </a:prstGeom>
          <a:solidFill>
            <a:schemeClr val="tx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TextBox 51">
            <a:extLst>
              <a:ext uri="{FF2B5EF4-FFF2-40B4-BE49-F238E27FC236}">
                <a16:creationId xmlns:a16="http://schemas.microsoft.com/office/drawing/2014/main" id="{487E2E7C-A71D-C5B9-AEB4-C355275290C0}"/>
              </a:ext>
            </a:extLst>
          </p:cNvPr>
          <p:cNvSpPr txBox="1"/>
          <p:nvPr/>
        </p:nvSpPr>
        <p:spPr>
          <a:xfrm>
            <a:off x="4719512" y="4895016"/>
            <a:ext cx="532924" cy="400110"/>
          </a:xfrm>
          <a:prstGeom prst="rect">
            <a:avLst/>
          </a:prstGeom>
          <a:noFill/>
        </p:spPr>
        <p:txBody>
          <a:bodyPr wrap="square" rtlCol="0">
            <a:spAutoFit/>
          </a:bodyPr>
          <a:lstStyle/>
          <a:p>
            <a:r>
              <a:rPr lang="en-US" sz="2000">
                <a:solidFill>
                  <a:schemeClr val="accent2"/>
                </a:solidFill>
                <a:latin typeface="Apercu Medium" panose="02000506040000020004" pitchFamily="2" charset="77"/>
              </a:rPr>
              <a:t>05</a:t>
            </a:r>
          </a:p>
        </p:txBody>
      </p:sp>
      <p:sp>
        <p:nvSpPr>
          <p:cNvPr id="53" name="Rounded Rectangle 52">
            <a:extLst>
              <a:ext uri="{FF2B5EF4-FFF2-40B4-BE49-F238E27FC236}">
                <a16:creationId xmlns:a16="http://schemas.microsoft.com/office/drawing/2014/main" id="{B5F632B3-22F6-9DFF-FDAC-A1FB35836E52}"/>
              </a:ext>
            </a:extLst>
          </p:cNvPr>
          <p:cNvSpPr/>
          <p:nvPr/>
        </p:nvSpPr>
        <p:spPr>
          <a:xfrm>
            <a:off x="5286907" y="4746207"/>
            <a:ext cx="664918" cy="681994"/>
          </a:xfrm>
          <a:prstGeom prst="round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5" name="Graphic 54">
            <a:extLst>
              <a:ext uri="{FF2B5EF4-FFF2-40B4-BE49-F238E27FC236}">
                <a16:creationId xmlns:a16="http://schemas.microsoft.com/office/drawing/2014/main" id="{21E5274F-9D51-079F-2E18-62C7166F931E}"/>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5397814" y="4865713"/>
            <a:ext cx="429413" cy="429413"/>
          </a:xfrm>
          <a:prstGeom prst="rect">
            <a:avLst/>
          </a:prstGeom>
        </p:spPr>
      </p:pic>
    </p:spTree>
    <p:extLst>
      <p:ext uri="{BB962C8B-B14F-4D97-AF65-F5344CB8AC3E}">
        <p14:creationId xmlns:p14="http://schemas.microsoft.com/office/powerpoint/2010/main" val="56883671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25F9D181-19F2-B5D2-58C4-EC0363D3E7C4}"/>
              </a:ext>
            </a:extLst>
          </p:cNvPr>
          <p:cNvSpPr txBox="1"/>
          <p:nvPr/>
        </p:nvSpPr>
        <p:spPr>
          <a:xfrm>
            <a:off x="637221" y="549747"/>
            <a:ext cx="8721932" cy="584775"/>
          </a:xfrm>
          <a:prstGeom prst="rect">
            <a:avLst/>
          </a:prstGeom>
          <a:noFill/>
        </p:spPr>
        <p:txBody>
          <a:bodyPr wrap="square" rtlCol="0">
            <a:spAutoFit/>
          </a:bodyPr>
          <a:lstStyle/>
          <a:p>
            <a:r>
              <a:rPr lang="en-AU" sz="3200">
                <a:solidFill>
                  <a:srgbClr val="38246D"/>
                </a:solidFill>
                <a:effectLst/>
                <a:highlight>
                  <a:srgbClr val="FFFFFF"/>
                </a:highlight>
                <a:latin typeface="Apercu Medium" panose="02000506040000020004" pitchFamily="2" charset="77"/>
              </a:rPr>
              <a:t>Configuring Your Vivi Box via the Web Console</a:t>
            </a:r>
            <a:endParaRPr lang="en-US" sz="3200">
              <a:solidFill>
                <a:srgbClr val="38246D"/>
              </a:solidFill>
              <a:latin typeface="Apercu Medium" panose="02000506040000020004" pitchFamily="2" charset="77"/>
            </a:endParaRPr>
          </a:p>
        </p:txBody>
      </p:sp>
      <p:sp>
        <p:nvSpPr>
          <p:cNvPr id="8" name="TextBox 7">
            <a:extLst>
              <a:ext uri="{FF2B5EF4-FFF2-40B4-BE49-F238E27FC236}">
                <a16:creationId xmlns:a16="http://schemas.microsoft.com/office/drawing/2014/main" id="{CA421F5D-0ACD-E88D-D55C-A9BA6690BE38}"/>
              </a:ext>
            </a:extLst>
          </p:cNvPr>
          <p:cNvSpPr txBox="1"/>
          <p:nvPr/>
        </p:nvSpPr>
        <p:spPr>
          <a:xfrm>
            <a:off x="3206856" y="1416925"/>
            <a:ext cx="6044720" cy="1323439"/>
          </a:xfrm>
          <a:prstGeom prst="rect">
            <a:avLst/>
          </a:prstGeom>
          <a:noFill/>
        </p:spPr>
        <p:txBody>
          <a:bodyPr wrap="square" rtlCol="0">
            <a:spAutoFit/>
          </a:bodyPr>
          <a:lstStyle/>
          <a:p>
            <a:r>
              <a:rPr lang="en-AU" sz="1600">
                <a:latin typeface="Apercu" panose="02000506040000020004" pitchFamily="2" charset="77"/>
              </a:rPr>
              <a:t>The Web Console is an easy-to-use admin website where you can make configuration updates to your Vivi Box. It also lets you check the Box’s status and perform basic tasks like restarting the Box or sending logs to Vivi Support—just like the admin pages on most routers.</a:t>
            </a:r>
            <a:endParaRPr lang="en-AU" sz="1600">
              <a:solidFill>
                <a:schemeClr val="bg2">
                  <a:lumMod val="25000"/>
                </a:schemeClr>
              </a:solidFill>
              <a:latin typeface="Apercu" panose="02000506040000020004" pitchFamily="2" charset="77"/>
            </a:endParaRPr>
          </a:p>
        </p:txBody>
      </p:sp>
      <p:pic>
        <p:nvPicPr>
          <p:cNvPr id="3" name="Picture 2" descr="A blue triangle shaped logo&#10;&#10;Description automatically generated">
            <a:extLst>
              <a:ext uri="{FF2B5EF4-FFF2-40B4-BE49-F238E27FC236}">
                <a16:creationId xmlns:a16="http://schemas.microsoft.com/office/drawing/2014/main" id="{9E8E6C71-A777-1846-A840-2F1C083D1B4D}"/>
              </a:ext>
            </a:extLst>
          </p:cNvPr>
          <p:cNvPicPr>
            <a:picLocks noChangeAspect="1"/>
          </p:cNvPicPr>
          <p:nvPr/>
        </p:nvPicPr>
        <p:blipFill>
          <a:blip r:embed="rId2"/>
          <a:stretch>
            <a:fillRect/>
          </a:stretch>
        </p:blipFill>
        <p:spPr>
          <a:xfrm>
            <a:off x="11379367" y="6073292"/>
            <a:ext cx="561387" cy="561387"/>
          </a:xfrm>
          <a:prstGeom prst="rect">
            <a:avLst/>
          </a:prstGeom>
        </p:spPr>
      </p:pic>
      <p:sp>
        <p:nvSpPr>
          <p:cNvPr id="10" name="Oval 9">
            <a:extLst>
              <a:ext uri="{FF2B5EF4-FFF2-40B4-BE49-F238E27FC236}">
                <a16:creationId xmlns:a16="http://schemas.microsoft.com/office/drawing/2014/main" id="{E0FFBC95-4273-E993-B588-531C70BEC88D}"/>
              </a:ext>
            </a:extLst>
          </p:cNvPr>
          <p:cNvSpPr/>
          <p:nvPr/>
        </p:nvSpPr>
        <p:spPr>
          <a:xfrm>
            <a:off x="388698" y="5653670"/>
            <a:ext cx="2920486" cy="2920486"/>
          </a:xfrm>
          <a:prstGeom prst="ellipse">
            <a:avLst/>
          </a:prstGeom>
          <a:solidFill>
            <a:srgbClr val="1071E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a:extLst>
              <a:ext uri="{FF2B5EF4-FFF2-40B4-BE49-F238E27FC236}">
                <a16:creationId xmlns:a16="http://schemas.microsoft.com/office/drawing/2014/main" id="{80F49B66-9940-522A-0DC1-D65687B7DDF0}"/>
              </a:ext>
            </a:extLst>
          </p:cNvPr>
          <p:cNvSpPr/>
          <p:nvPr/>
        </p:nvSpPr>
        <p:spPr>
          <a:xfrm>
            <a:off x="3220836" y="5653670"/>
            <a:ext cx="670855" cy="670855"/>
          </a:xfrm>
          <a:prstGeom prst="ellipse">
            <a:avLst/>
          </a:prstGeom>
          <a:solidFill>
            <a:srgbClr val="9A32D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ounded Rectangle 12">
            <a:extLst>
              <a:ext uri="{FF2B5EF4-FFF2-40B4-BE49-F238E27FC236}">
                <a16:creationId xmlns:a16="http://schemas.microsoft.com/office/drawing/2014/main" id="{25EB6A6C-BA72-FF31-1E61-538353D6365D}"/>
              </a:ext>
            </a:extLst>
          </p:cNvPr>
          <p:cNvSpPr/>
          <p:nvPr/>
        </p:nvSpPr>
        <p:spPr>
          <a:xfrm>
            <a:off x="3220836" y="2970984"/>
            <a:ext cx="4967513" cy="2452065"/>
          </a:xfrm>
          <a:prstGeom prst="roundRect">
            <a:avLst>
              <a:gd name="adj" fmla="val 6655"/>
            </a:avLst>
          </a:prstGeom>
          <a:solidFill>
            <a:schemeClr val="tx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a:extLst>
              <a:ext uri="{FF2B5EF4-FFF2-40B4-BE49-F238E27FC236}">
                <a16:creationId xmlns:a16="http://schemas.microsoft.com/office/drawing/2014/main" id="{9CC70195-B0C7-F10B-643D-D053AD31A19A}"/>
              </a:ext>
            </a:extLst>
          </p:cNvPr>
          <p:cNvSpPr txBox="1"/>
          <p:nvPr/>
        </p:nvSpPr>
        <p:spPr>
          <a:xfrm>
            <a:off x="3450605" y="3219286"/>
            <a:ext cx="4408115" cy="1815882"/>
          </a:xfrm>
          <a:prstGeom prst="rect">
            <a:avLst/>
          </a:prstGeom>
          <a:noFill/>
        </p:spPr>
        <p:txBody>
          <a:bodyPr wrap="square" rtlCol="0">
            <a:spAutoFit/>
          </a:bodyPr>
          <a:lstStyle/>
          <a:p>
            <a:r>
              <a:rPr lang="en-AU" sz="1600">
                <a:solidFill>
                  <a:schemeClr val="accent2"/>
                </a:solidFill>
                <a:latin typeface="Apercu Medium" panose="02000506040000020004" pitchFamily="2" charset="77"/>
              </a:rPr>
              <a:t>Key Features:</a:t>
            </a:r>
            <a:br>
              <a:rPr lang="en-AU" sz="1600">
                <a:solidFill>
                  <a:schemeClr val="accent2"/>
                </a:solidFill>
                <a:latin typeface="Apercu Medium" panose="02000506040000020004" pitchFamily="2" charset="77"/>
              </a:rPr>
            </a:br>
            <a:endParaRPr lang="en-AU" sz="1600">
              <a:solidFill>
                <a:schemeClr val="accent2"/>
              </a:solidFill>
              <a:latin typeface="Apercu Medium" panose="02000506040000020004" pitchFamily="2" charset="77"/>
            </a:endParaRPr>
          </a:p>
          <a:p>
            <a:pPr marL="285750" indent="-285750">
              <a:buFont typeface="Arial" panose="020B0604020202020204" pitchFamily="34" charset="0"/>
              <a:buChar char="•"/>
            </a:pPr>
            <a:r>
              <a:rPr lang="en-AU" sz="1600">
                <a:solidFill>
                  <a:schemeClr val="accent2"/>
                </a:solidFill>
                <a:latin typeface="Apercu" panose="02000506040000020004" pitchFamily="2" charset="77"/>
              </a:rPr>
              <a:t>Each Vivi Box has its own Web Console.</a:t>
            </a:r>
          </a:p>
          <a:p>
            <a:pPr marL="285750" indent="-285750">
              <a:buFont typeface="Arial" panose="020B0604020202020204" pitchFamily="34" charset="0"/>
              <a:buChar char="•"/>
            </a:pPr>
            <a:r>
              <a:rPr lang="en-AU" sz="1600">
                <a:solidFill>
                  <a:schemeClr val="accent2"/>
                </a:solidFill>
                <a:latin typeface="Apercu" panose="02000506040000020004" pitchFamily="2" charset="77"/>
              </a:rPr>
              <a:t>A simple menu on the left guides you through configuration and admin tasks.</a:t>
            </a:r>
          </a:p>
          <a:p>
            <a:pPr marL="285750" indent="-285750">
              <a:buFont typeface="Arial" panose="020B0604020202020204" pitchFamily="34" charset="0"/>
              <a:buChar char="•"/>
            </a:pPr>
            <a:r>
              <a:rPr lang="en-AU" sz="1600">
                <a:solidFill>
                  <a:schemeClr val="accent2"/>
                </a:solidFill>
                <a:latin typeface="Apercu" panose="02000506040000020004" pitchFamily="2" charset="77"/>
              </a:rPr>
              <a:t>Access it by connecting to the Box’s IP address or its built-in Wi-Fi access point.</a:t>
            </a:r>
          </a:p>
        </p:txBody>
      </p:sp>
      <p:grpSp>
        <p:nvGrpSpPr>
          <p:cNvPr id="20" name="Group 19">
            <a:extLst>
              <a:ext uri="{FF2B5EF4-FFF2-40B4-BE49-F238E27FC236}">
                <a16:creationId xmlns:a16="http://schemas.microsoft.com/office/drawing/2014/main" id="{281EA860-591F-8500-3F4F-06D32417EAB3}"/>
              </a:ext>
            </a:extLst>
          </p:cNvPr>
          <p:cNvGrpSpPr/>
          <p:nvPr/>
        </p:nvGrpSpPr>
        <p:grpSpPr>
          <a:xfrm>
            <a:off x="8418118" y="3759445"/>
            <a:ext cx="3028097" cy="1661941"/>
            <a:chOff x="6223479" y="3082336"/>
            <a:chExt cx="3028097" cy="1661941"/>
          </a:xfrm>
        </p:grpSpPr>
        <p:sp>
          <p:nvSpPr>
            <p:cNvPr id="15" name="Rounded Rectangle 14">
              <a:extLst>
                <a:ext uri="{FF2B5EF4-FFF2-40B4-BE49-F238E27FC236}">
                  <a16:creationId xmlns:a16="http://schemas.microsoft.com/office/drawing/2014/main" id="{D09AD3E3-BACB-E477-90D4-C6FC62946AEA}"/>
                </a:ext>
              </a:extLst>
            </p:cNvPr>
            <p:cNvSpPr/>
            <p:nvPr/>
          </p:nvSpPr>
          <p:spPr>
            <a:xfrm>
              <a:off x="6223479" y="3082336"/>
              <a:ext cx="3028097" cy="1661941"/>
            </a:xfrm>
            <a:prstGeom prst="roundRect">
              <a:avLst>
                <a:gd name="adj" fmla="val 6655"/>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Box 16">
              <a:extLst>
                <a:ext uri="{FF2B5EF4-FFF2-40B4-BE49-F238E27FC236}">
                  <a16:creationId xmlns:a16="http://schemas.microsoft.com/office/drawing/2014/main" id="{41D83E9B-322A-877E-CA18-F6197E819FC0}"/>
                </a:ext>
              </a:extLst>
            </p:cNvPr>
            <p:cNvSpPr txBox="1"/>
            <p:nvPr/>
          </p:nvSpPr>
          <p:spPr>
            <a:xfrm>
              <a:off x="6453247" y="3271741"/>
              <a:ext cx="2669237" cy="1156855"/>
            </a:xfrm>
            <a:prstGeom prst="rect">
              <a:avLst/>
            </a:prstGeom>
            <a:noFill/>
          </p:spPr>
          <p:txBody>
            <a:bodyPr wrap="square" rtlCol="0">
              <a:spAutoFit/>
            </a:bodyPr>
            <a:lstStyle/>
            <a:p>
              <a:pPr>
                <a:lnSpc>
                  <a:spcPct val="150000"/>
                </a:lnSpc>
              </a:pPr>
              <a:r>
                <a:rPr lang="en-AU" sz="1600" dirty="0">
                  <a:solidFill>
                    <a:schemeClr val="accent2"/>
                  </a:solidFill>
                  <a:latin typeface="Apercu Medium" panose="02000506040000020004" pitchFamily="2" charset="77"/>
                </a:rPr>
                <a:t>Login Details:</a:t>
              </a:r>
              <a:endParaRPr lang="en-AU" sz="1600" dirty="0">
                <a:solidFill>
                  <a:schemeClr val="accent2"/>
                </a:solidFill>
                <a:latin typeface="Apercu" panose="02000506040000020004" pitchFamily="2" charset="77"/>
              </a:endParaRPr>
            </a:p>
            <a:p>
              <a:pPr>
                <a:lnSpc>
                  <a:spcPct val="150000"/>
                </a:lnSpc>
              </a:pPr>
              <a:r>
                <a:rPr lang="en-AU" sz="1600" dirty="0">
                  <a:solidFill>
                    <a:schemeClr val="accent2"/>
                  </a:solidFill>
                  <a:latin typeface="Apercu" panose="02000506040000020004" pitchFamily="2" charset="77"/>
                </a:rPr>
                <a:t>Username:</a:t>
              </a:r>
            </a:p>
            <a:p>
              <a:pPr>
                <a:lnSpc>
                  <a:spcPct val="150000"/>
                </a:lnSpc>
              </a:pPr>
              <a:r>
                <a:rPr lang="en-AU" sz="1600" dirty="0">
                  <a:solidFill>
                    <a:schemeClr val="accent2"/>
                  </a:solidFill>
                  <a:latin typeface="Apercu" panose="02000506040000020004" pitchFamily="2" charset="77"/>
                </a:rPr>
                <a:t>Password:</a:t>
              </a:r>
            </a:p>
          </p:txBody>
        </p:sp>
        <p:sp>
          <p:nvSpPr>
            <p:cNvPr id="18" name="Rounded Rectangle 17">
              <a:extLst>
                <a:ext uri="{FF2B5EF4-FFF2-40B4-BE49-F238E27FC236}">
                  <a16:creationId xmlns:a16="http://schemas.microsoft.com/office/drawing/2014/main" id="{A381CC3C-FE4B-FDBF-0D75-0502D99EF18B}"/>
                </a:ext>
              </a:extLst>
            </p:cNvPr>
            <p:cNvSpPr/>
            <p:nvPr/>
          </p:nvSpPr>
          <p:spPr>
            <a:xfrm>
              <a:off x="7564792" y="4168255"/>
              <a:ext cx="1132941" cy="260341"/>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600" err="1">
                  <a:solidFill>
                    <a:schemeClr val="accent2"/>
                  </a:solidFill>
                  <a:latin typeface="Apercu" panose="02000506040000020004" pitchFamily="2" charset="77"/>
                </a:rPr>
                <a:t>v!v!adm!n</a:t>
              </a:r>
              <a:endParaRPr lang="en-US" sz="1600">
                <a:solidFill>
                  <a:schemeClr val="accent2"/>
                </a:solidFill>
                <a:latin typeface="Apercu" panose="02000506040000020004" pitchFamily="2" charset="77"/>
              </a:endParaRPr>
            </a:p>
          </p:txBody>
        </p:sp>
        <p:sp>
          <p:nvSpPr>
            <p:cNvPr id="19" name="Rounded Rectangle 18">
              <a:extLst>
                <a:ext uri="{FF2B5EF4-FFF2-40B4-BE49-F238E27FC236}">
                  <a16:creationId xmlns:a16="http://schemas.microsoft.com/office/drawing/2014/main" id="{351A6664-FC66-C47B-4A27-B7A6E8D2EC9A}"/>
                </a:ext>
              </a:extLst>
            </p:cNvPr>
            <p:cNvSpPr/>
            <p:nvPr/>
          </p:nvSpPr>
          <p:spPr>
            <a:xfrm>
              <a:off x="7580753" y="3780980"/>
              <a:ext cx="792945" cy="217630"/>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600">
                  <a:solidFill>
                    <a:schemeClr val="accent2"/>
                  </a:solidFill>
                  <a:latin typeface="Apercu" panose="02000506040000020004" pitchFamily="2" charset="77"/>
                </a:rPr>
                <a:t>admin</a:t>
              </a:r>
            </a:p>
          </p:txBody>
        </p:sp>
      </p:grpSp>
      <p:pic>
        <p:nvPicPr>
          <p:cNvPr id="21" name="Picture 20">
            <a:extLst>
              <a:ext uri="{FF2B5EF4-FFF2-40B4-BE49-F238E27FC236}">
                <a16:creationId xmlns:a16="http://schemas.microsoft.com/office/drawing/2014/main" id="{532F9176-5FE4-2681-7E73-2C5BB4682922}"/>
              </a:ext>
            </a:extLst>
          </p:cNvPr>
          <p:cNvPicPr>
            <a:picLocks noChangeAspect="1"/>
          </p:cNvPicPr>
          <p:nvPr/>
        </p:nvPicPr>
        <p:blipFill>
          <a:blip r:embed="rId3"/>
          <a:stretch>
            <a:fillRect/>
          </a:stretch>
        </p:blipFill>
        <p:spPr>
          <a:xfrm>
            <a:off x="768381" y="1436614"/>
            <a:ext cx="2037204" cy="3984772"/>
          </a:xfrm>
          <a:prstGeom prst="roundRect">
            <a:avLst>
              <a:gd name="adj" fmla="val 8746"/>
            </a:avLst>
          </a:prstGeom>
        </p:spPr>
      </p:pic>
      <p:sp>
        <p:nvSpPr>
          <p:cNvPr id="22" name="Oval 21">
            <a:extLst>
              <a:ext uri="{FF2B5EF4-FFF2-40B4-BE49-F238E27FC236}">
                <a16:creationId xmlns:a16="http://schemas.microsoft.com/office/drawing/2014/main" id="{55D63DD7-FAB2-0CD7-A974-25ADB51221CB}"/>
              </a:ext>
            </a:extLst>
          </p:cNvPr>
          <p:cNvSpPr/>
          <p:nvPr/>
        </p:nvSpPr>
        <p:spPr>
          <a:xfrm>
            <a:off x="10038308" y="489999"/>
            <a:ext cx="2920486" cy="2920486"/>
          </a:xfrm>
          <a:prstGeom prst="ellipse">
            <a:avLst/>
          </a:prstGeom>
          <a:solidFill>
            <a:srgbClr val="76BFF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Oval 22">
            <a:extLst>
              <a:ext uri="{FF2B5EF4-FFF2-40B4-BE49-F238E27FC236}">
                <a16:creationId xmlns:a16="http://schemas.microsoft.com/office/drawing/2014/main" id="{3EBBA831-28B8-D02B-F186-008FA0CB2C5A}"/>
              </a:ext>
            </a:extLst>
          </p:cNvPr>
          <p:cNvSpPr/>
          <p:nvPr/>
        </p:nvSpPr>
        <p:spPr>
          <a:xfrm>
            <a:off x="10172865" y="525004"/>
            <a:ext cx="790943" cy="790943"/>
          </a:xfrm>
          <a:prstGeom prst="ellipse">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7802586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Rounded Rectangle 36">
            <a:extLst>
              <a:ext uri="{FF2B5EF4-FFF2-40B4-BE49-F238E27FC236}">
                <a16:creationId xmlns:a16="http://schemas.microsoft.com/office/drawing/2014/main" id="{EAEF479A-3087-9B28-6E03-7CB4A98C3A94}"/>
              </a:ext>
            </a:extLst>
          </p:cNvPr>
          <p:cNvSpPr/>
          <p:nvPr/>
        </p:nvSpPr>
        <p:spPr>
          <a:xfrm>
            <a:off x="3450982" y="4286122"/>
            <a:ext cx="2592592" cy="1725668"/>
          </a:xfrm>
          <a:prstGeom prst="roundRect">
            <a:avLst>
              <a:gd name="adj" fmla="val 7018"/>
            </a:avLst>
          </a:prstGeom>
          <a:solidFill>
            <a:schemeClr val="bg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A blue triangle shaped logo&#10;&#10;Description automatically generated">
            <a:extLst>
              <a:ext uri="{FF2B5EF4-FFF2-40B4-BE49-F238E27FC236}">
                <a16:creationId xmlns:a16="http://schemas.microsoft.com/office/drawing/2014/main" id="{9E8E6C71-A777-1846-A840-2F1C083D1B4D}"/>
              </a:ext>
            </a:extLst>
          </p:cNvPr>
          <p:cNvPicPr>
            <a:picLocks noChangeAspect="1"/>
          </p:cNvPicPr>
          <p:nvPr/>
        </p:nvPicPr>
        <p:blipFill>
          <a:blip r:embed="rId3"/>
          <a:stretch>
            <a:fillRect/>
          </a:stretch>
        </p:blipFill>
        <p:spPr>
          <a:xfrm>
            <a:off x="11379367" y="6073292"/>
            <a:ext cx="561387" cy="561387"/>
          </a:xfrm>
          <a:prstGeom prst="rect">
            <a:avLst/>
          </a:prstGeom>
        </p:spPr>
      </p:pic>
      <p:sp>
        <p:nvSpPr>
          <p:cNvPr id="2" name="TextBox 1">
            <a:extLst>
              <a:ext uri="{FF2B5EF4-FFF2-40B4-BE49-F238E27FC236}">
                <a16:creationId xmlns:a16="http://schemas.microsoft.com/office/drawing/2014/main" id="{3FD742D6-B932-34C7-AE82-CCDC079C67C0}"/>
              </a:ext>
            </a:extLst>
          </p:cNvPr>
          <p:cNvSpPr txBox="1"/>
          <p:nvPr/>
        </p:nvSpPr>
        <p:spPr>
          <a:xfrm>
            <a:off x="637222" y="570954"/>
            <a:ext cx="5137970" cy="276999"/>
          </a:xfrm>
          <a:prstGeom prst="rect">
            <a:avLst/>
          </a:prstGeom>
          <a:noFill/>
        </p:spPr>
        <p:txBody>
          <a:bodyPr wrap="square" rtlCol="0">
            <a:spAutoFit/>
          </a:bodyPr>
          <a:lstStyle/>
          <a:p>
            <a:r>
              <a:rPr lang="en-US" sz="1200" spc="300">
                <a:solidFill>
                  <a:srgbClr val="1271E9"/>
                </a:solidFill>
                <a:latin typeface="Apercu" panose="02000506040000020004" pitchFamily="2" charset="77"/>
              </a:rPr>
              <a:t>YOUR VIVI BOX</a:t>
            </a:r>
          </a:p>
        </p:txBody>
      </p:sp>
      <p:sp>
        <p:nvSpPr>
          <p:cNvPr id="4" name="TextBox 3">
            <a:extLst>
              <a:ext uri="{FF2B5EF4-FFF2-40B4-BE49-F238E27FC236}">
                <a16:creationId xmlns:a16="http://schemas.microsoft.com/office/drawing/2014/main" id="{472603B8-0493-B93F-16EE-F3E7A79850F5}"/>
              </a:ext>
            </a:extLst>
          </p:cNvPr>
          <p:cNvSpPr txBox="1"/>
          <p:nvPr/>
        </p:nvSpPr>
        <p:spPr>
          <a:xfrm>
            <a:off x="637222" y="846210"/>
            <a:ext cx="5458778" cy="584775"/>
          </a:xfrm>
          <a:prstGeom prst="rect">
            <a:avLst/>
          </a:prstGeom>
          <a:noFill/>
        </p:spPr>
        <p:txBody>
          <a:bodyPr wrap="square" rtlCol="0">
            <a:spAutoFit/>
          </a:bodyPr>
          <a:lstStyle/>
          <a:p>
            <a:r>
              <a:rPr lang="en-AU" sz="3200">
                <a:solidFill>
                  <a:srgbClr val="38246D"/>
                </a:solidFill>
                <a:effectLst/>
                <a:highlight>
                  <a:srgbClr val="FFFFFF"/>
                </a:highlight>
                <a:latin typeface="Apercu Medium" panose="02000506040000020004" pitchFamily="2" charset="77"/>
              </a:rPr>
              <a:t>Troubleshooting</a:t>
            </a:r>
            <a:endParaRPr lang="en-US" sz="3200">
              <a:solidFill>
                <a:srgbClr val="38246D"/>
              </a:solidFill>
              <a:latin typeface="Apercu Medium" panose="02000506040000020004" pitchFamily="2" charset="77"/>
            </a:endParaRPr>
          </a:p>
        </p:txBody>
      </p:sp>
      <p:sp>
        <p:nvSpPr>
          <p:cNvPr id="12" name="Rounded Rectangle 11">
            <a:extLst>
              <a:ext uri="{FF2B5EF4-FFF2-40B4-BE49-F238E27FC236}">
                <a16:creationId xmlns:a16="http://schemas.microsoft.com/office/drawing/2014/main" id="{F53982FD-C4B6-EA5D-D8AA-29EB688A8F9F}"/>
              </a:ext>
            </a:extLst>
          </p:cNvPr>
          <p:cNvSpPr/>
          <p:nvPr/>
        </p:nvSpPr>
        <p:spPr>
          <a:xfrm>
            <a:off x="8786775" y="1564438"/>
            <a:ext cx="2592592" cy="4447352"/>
          </a:xfrm>
          <a:prstGeom prst="roundRect">
            <a:avLst>
              <a:gd name="adj" fmla="val 7018"/>
            </a:avLst>
          </a:prstGeom>
          <a:solidFill>
            <a:schemeClr val="bg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ounded Rectangle 13">
            <a:extLst>
              <a:ext uri="{FF2B5EF4-FFF2-40B4-BE49-F238E27FC236}">
                <a16:creationId xmlns:a16="http://schemas.microsoft.com/office/drawing/2014/main" id="{272AB213-338A-AAB6-CAF6-E6A5A95D6A43}"/>
              </a:ext>
            </a:extLst>
          </p:cNvPr>
          <p:cNvSpPr/>
          <p:nvPr/>
        </p:nvSpPr>
        <p:spPr>
          <a:xfrm>
            <a:off x="6118879" y="1564438"/>
            <a:ext cx="2592592" cy="4447352"/>
          </a:xfrm>
          <a:prstGeom prst="roundRect">
            <a:avLst>
              <a:gd name="adj" fmla="val 7018"/>
            </a:avLst>
          </a:prstGeom>
          <a:solidFill>
            <a:schemeClr val="bg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ounded Rectangle 23">
            <a:extLst>
              <a:ext uri="{FF2B5EF4-FFF2-40B4-BE49-F238E27FC236}">
                <a16:creationId xmlns:a16="http://schemas.microsoft.com/office/drawing/2014/main" id="{238CBDA4-D73C-65B1-C255-3708C6800E20}"/>
              </a:ext>
            </a:extLst>
          </p:cNvPr>
          <p:cNvSpPr/>
          <p:nvPr/>
        </p:nvSpPr>
        <p:spPr>
          <a:xfrm>
            <a:off x="3450982" y="1564438"/>
            <a:ext cx="2592592" cy="2622700"/>
          </a:xfrm>
          <a:prstGeom prst="roundRect">
            <a:avLst>
              <a:gd name="adj" fmla="val 7018"/>
            </a:avLst>
          </a:prstGeom>
          <a:solidFill>
            <a:schemeClr val="bg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ounded Rectangle 24">
            <a:extLst>
              <a:ext uri="{FF2B5EF4-FFF2-40B4-BE49-F238E27FC236}">
                <a16:creationId xmlns:a16="http://schemas.microsoft.com/office/drawing/2014/main" id="{E2114DE9-8D42-670E-FBA3-C261FE92FE38}"/>
              </a:ext>
            </a:extLst>
          </p:cNvPr>
          <p:cNvSpPr/>
          <p:nvPr/>
        </p:nvSpPr>
        <p:spPr>
          <a:xfrm>
            <a:off x="783086" y="1564438"/>
            <a:ext cx="2592592" cy="4447352"/>
          </a:xfrm>
          <a:prstGeom prst="roundRect">
            <a:avLst>
              <a:gd name="adj" fmla="val 7018"/>
            </a:avLst>
          </a:prstGeom>
          <a:solidFill>
            <a:schemeClr val="bg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TextBox 25">
            <a:extLst>
              <a:ext uri="{FF2B5EF4-FFF2-40B4-BE49-F238E27FC236}">
                <a16:creationId xmlns:a16="http://schemas.microsoft.com/office/drawing/2014/main" id="{386A4B23-6F8E-3A06-BF10-8993A71A0FFA}"/>
              </a:ext>
            </a:extLst>
          </p:cNvPr>
          <p:cNvSpPr txBox="1"/>
          <p:nvPr/>
        </p:nvSpPr>
        <p:spPr>
          <a:xfrm>
            <a:off x="965751" y="1764254"/>
            <a:ext cx="2011680" cy="584775"/>
          </a:xfrm>
          <a:prstGeom prst="rect">
            <a:avLst/>
          </a:prstGeom>
          <a:noFill/>
        </p:spPr>
        <p:txBody>
          <a:bodyPr wrap="square" rtlCol="0">
            <a:spAutoFit/>
          </a:bodyPr>
          <a:lstStyle/>
          <a:p>
            <a:r>
              <a:rPr lang="en-AU" sz="1600">
                <a:solidFill>
                  <a:schemeClr val="tx1">
                    <a:lumMod val="90000"/>
                    <a:lumOff val="10000"/>
                  </a:schemeClr>
                </a:solidFill>
                <a:latin typeface="Apercu Medium" panose="02000506040000020004" pitchFamily="2" charset="77"/>
              </a:rPr>
              <a:t>Vivi Box Not Powering On</a:t>
            </a:r>
            <a:endParaRPr lang="en-US" sz="1600">
              <a:solidFill>
                <a:schemeClr val="tx1">
                  <a:lumMod val="90000"/>
                  <a:lumOff val="10000"/>
                </a:schemeClr>
              </a:solidFill>
              <a:latin typeface="Apercu Medium" panose="02000506040000020004" pitchFamily="2" charset="77"/>
            </a:endParaRPr>
          </a:p>
        </p:txBody>
      </p:sp>
      <p:sp>
        <p:nvSpPr>
          <p:cNvPr id="27" name="TextBox 26">
            <a:extLst>
              <a:ext uri="{FF2B5EF4-FFF2-40B4-BE49-F238E27FC236}">
                <a16:creationId xmlns:a16="http://schemas.microsoft.com/office/drawing/2014/main" id="{76A2F8E7-BD80-022A-2A57-743F6A23DD98}"/>
              </a:ext>
            </a:extLst>
          </p:cNvPr>
          <p:cNvSpPr txBox="1"/>
          <p:nvPr/>
        </p:nvSpPr>
        <p:spPr>
          <a:xfrm>
            <a:off x="965751" y="2354382"/>
            <a:ext cx="2227261" cy="3231654"/>
          </a:xfrm>
          <a:prstGeom prst="rect">
            <a:avLst/>
          </a:prstGeom>
          <a:noFill/>
        </p:spPr>
        <p:txBody>
          <a:bodyPr wrap="square" rtlCol="0">
            <a:spAutoFit/>
          </a:bodyPr>
          <a:lstStyle/>
          <a:p>
            <a:pPr marL="171450" indent="-171450">
              <a:buFont typeface="Arial" panose="020B0604020202020204" pitchFamily="34" charset="0"/>
              <a:buChar char="•"/>
            </a:pPr>
            <a:r>
              <a:rPr lang="en-AU" sz="1200">
                <a:solidFill>
                  <a:schemeClr val="tx1">
                    <a:lumMod val="90000"/>
                    <a:lumOff val="10000"/>
                  </a:schemeClr>
                </a:solidFill>
                <a:latin typeface="Apercu Light" panose="02000506030000020004" pitchFamily="2" charset="77"/>
              </a:rPr>
              <a:t>No red light? The Box has no power.</a:t>
            </a:r>
          </a:p>
          <a:p>
            <a:pPr marL="171450" indent="-171450">
              <a:buFont typeface="Arial" panose="020B0604020202020204" pitchFamily="34" charset="0"/>
              <a:buChar char="•"/>
            </a:pPr>
            <a:r>
              <a:rPr lang="en-AU" sz="1200">
                <a:solidFill>
                  <a:schemeClr val="tx1">
                    <a:lumMod val="90000"/>
                    <a:lumOff val="10000"/>
                  </a:schemeClr>
                </a:solidFill>
                <a:latin typeface="Apercu Light" panose="02000506030000020004" pitchFamily="2" charset="77"/>
              </a:rPr>
              <a:t>Check that the power adapter is securely plugged into both the outlet and the Box, and that the outlet is on.</a:t>
            </a:r>
          </a:p>
          <a:p>
            <a:pPr marL="171450" indent="-171450">
              <a:buFont typeface="Arial" panose="020B0604020202020204" pitchFamily="34" charset="0"/>
              <a:buChar char="•"/>
            </a:pPr>
            <a:r>
              <a:rPr lang="en-AU" sz="1200">
                <a:solidFill>
                  <a:schemeClr val="tx1">
                    <a:lumMod val="90000"/>
                    <a:lumOff val="10000"/>
                  </a:schemeClr>
                </a:solidFill>
                <a:latin typeface="Apercu Light" panose="02000506030000020004" pitchFamily="2" charset="77"/>
              </a:rPr>
              <a:t>Make sure you’re using the correct power adapter that came with the Box (or a compatible one).</a:t>
            </a:r>
          </a:p>
          <a:p>
            <a:pPr marL="171450" indent="-171450">
              <a:buFont typeface="Arial" panose="020B0604020202020204" pitchFamily="34" charset="0"/>
              <a:buChar char="•"/>
            </a:pPr>
            <a:r>
              <a:rPr lang="en-AU" sz="1200">
                <a:solidFill>
                  <a:schemeClr val="tx1">
                    <a:lumMod val="90000"/>
                    <a:lumOff val="10000"/>
                  </a:schemeClr>
                </a:solidFill>
                <a:latin typeface="Apercu Light" panose="02000506030000020004" pitchFamily="2" charset="77"/>
              </a:rPr>
              <a:t>Try another compatible power adapter if available. If it works, the original may be faulty.</a:t>
            </a:r>
          </a:p>
          <a:p>
            <a:pPr marL="171450" indent="-171450">
              <a:buFont typeface="Arial" panose="020B0604020202020204" pitchFamily="34" charset="0"/>
              <a:buChar char="•"/>
            </a:pPr>
            <a:r>
              <a:rPr lang="en-AU" sz="1200">
                <a:solidFill>
                  <a:schemeClr val="tx1">
                    <a:lumMod val="90000"/>
                    <a:lumOff val="10000"/>
                  </a:schemeClr>
                </a:solidFill>
                <a:latin typeface="Apercu Light" panose="02000506030000020004" pitchFamily="2" charset="77"/>
              </a:rPr>
              <a:t>If still no power, the Box itself could be faulty.</a:t>
            </a:r>
            <a:endParaRPr lang="en-US" sz="1200">
              <a:solidFill>
                <a:schemeClr val="tx1">
                  <a:lumMod val="90000"/>
                  <a:lumOff val="10000"/>
                </a:schemeClr>
              </a:solidFill>
              <a:latin typeface="Apercu Light" panose="02000506030000020004" pitchFamily="2" charset="77"/>
            </a:endParaRPr>
          </a:p>
        </p:txBody>
      </p:sp>
      <p:sp>
        <p:nvSpPr>
          <p:cNvPr id="28" name="TextBox 27">
            <a:extLst>
              <a:ext uri="{FF2B5EF4-FFF2-40B4-BE49-F238E27FC236}">
                <a16:creationId xmlns:a16="http://schemas.microsoft.com/office/drawing/2014/main" id="{4899F347-D56B-62F8-2D9E-95EDC5BD0812}"/>
              </a:ext>
            </a:extLst>
          </p:cNvPr>
          <p:cNvSpPr txBox="1"/>
          <p:nvPr/>
        </p:nvSpPr>
        <p:spPr>
          <a:xfrm>
            <a:off x="3665921" y="1764254"/>
            <a:ext cx="1712903" cy="584775"/>
          </a:xfrm>
          <a:prstGeom prst="rect">
            <a:avLst/>
          </a:prstGeom>
          <a:noFill/>
        </p:spPr>
        <p:txBody>
          <a:bodyPr wrap="square" rtlCol="0">
            <a:spAutoFit/>
          </a:bodyPr>
          <a:lstStyle/>
          <a:p>
            <a:r>
              <a:rPr lang="en-AU" sz="1600">
                <a:solidFill>
                  <a:schemeClr val="tx1">
                    <a:lumMod val="90000"/>
                    <a:lumOff val="10000"/>
                  </a:schemeClr>
                </a:solidFill>
                <a:latin typeface="Apercu Medium" panose="02000506040000020004" pitchFamily="2" charset="77"/>
              </a:rPr>
              <a:t>Nothing Shown on Display</a:t>
            </a:r>
            <a:endParaRPr lang="en-US" sz="1600">
              <a:solidFill>
                <a:schemeClr val="tx1">
                  <a:lumMod val="90000"/>
                  <a:lumOff val="10000"/>
                </a:schemeClr>
              </a:solidFill>
              <a:latin typeface="Apercu Medium" panose="02000506040000020004" pitchFamily="2" charset="77"/>
            </a:endParaRPr>
          </a:p>
        </p:txBody>
      </p:sp>
      <p:sp>
        <p:nvSpPr>
          <p:cNvPr id="29" name="TextBox 28">
            <a:extLst>
              <a:ext uri="{FF2B5EF4-FFF2-40B4-BE49-F238E27FC236}">
                <a16:creationId xmlns:a16="http://schemas.microsoft.com/office/drawing/2014/main" id="{44F9D999-C832-42B7-A029-44BA67760F04}"/>
              </a:ext>
            </a:extLst>
          </p:cNvPr>
          <p:cNvSpPr txBox="1"/>
          <p:nvPr/>
        </p:nvSpPr>
        <p:spPr>
          <a:xfrm>
            <a:off x="3665921" y="2354382"/>
            <a:ext cx="2227261" cy="1754326"/>
          </a:xfrm>
          <a:prstGeom prst="rect">
            <a:avLst/>
          </a:prstGeom>
          <a:noFill/>
        </p:spPr>
        <p:txBody>
          <a:bodyPr wrap="square" rtlCol="0">
            <a:spAutoFit/>
          </a:bodyPr>
          <a:lstStyle/>
          <a:p>
            <a:pPr marL="171450" indent="-171450">
              <a:buFont typeface="Arial" panose="020B0604020202020204" pitchFamily="34" charset="0"/>
              <a:buChar char="•"/>
            </a:pPr>
            <a:r>
              <a:rPr lang="en-AU" sz="1200">
                <a:latin typeface="Apercu Light" panose="02000506030000020004" pitchFamily="2" charset="77"/>
              </a:rPr>
              <a:t>Check that the display is set to the correct HDMI input.</a:t>
            </a:r>
          </a:p>
          <a:p>
            <a:pPr marL="171450" indent="-171450">
              <a:buFont typeface="Arial" panose="020B0604020202020204" pitchFamily="34" charset="0"/>
              <a:buChar char="•"/>
            </a:pPr>
            <a:r>
              <a:rPr lang="en-AU" sz="1200">
                <a:latin typeface="Apercu Light" panose="02000506030000020004" pitchFamily="2" charset="77"/>
              </a:rPr>
              <a:t>Try all HDMI inputs if the display has more than one.</a:t>
            </a:r>
          </a:p>
          <a:p>
            <a:pPr marL="171450" indent="-171450">
              <a:buFont typeface="Arial" panose="020B0604020202020204" pitchFamily="34" charset="0"/>
              <a:buChar char="•"/>
            </a:pPr>
            <a:r>
              <a:rPr lang="en-AU" sz="1200">
                <a:latin typeface="Apercu Light" panose="02000506030000020004" pitchFamily="2" charset="77"/>
              </a:rPr>
              <a:t>Swap the HDMI cable to rule out a faulty one.</a:t>
            </a:r>
          </a:p>
          <a:p>
            <a:pPr marL="171450" indent="-171450">
              <a:buFont typeface="Arial" panose="020B0604020202020204" pitchFamily="34" charset="0"/>
              <a:buChar char="•"/>
            </a:pPr>
            <a:r>
              <a:rPr lang="en-AU" sz="1200">
                <a:latin typeface="Apercu Light" panose="02000506030000020004" pitchFamily="2" charset="77"/>
              </a:rPr>
              <a:t>And don’t forget: Make sure the display is turned on!</a:t>
            </a:r>
            <a:endParaRPr lang="en-US" sz="1200">
              <a:solidFill>
                <a:schemeClr val="tx1">
                  <a:lumMod val="90000"/>
                  <a:lumOff val="10000"/>
                </a:schemeClr>
              </a:solidFill>
              <a:latin typeface="Apercu Light" panose="02000506030000020004" pitchFamily="2" charset="77"/>
            </a:endParaRPr>
          </a:p>
        </p:txBody>
      </p:sp>
      <p:sp>
        <p:nvSpPr>
          <p:cNvPr id="30" name="TextBox 29">
            <a:extLst>
              <a:ext uri="{FF2B5EF4-FFF2-40B4-BE49-F238E27FC236}">
                <a16:creationId xmlns:a16="http://schemas.microsoft.com/office/drawing/2014/main" id="{6F08C223-0006-8A7D-2CF5-4FD2CCACEFD4}"/>
              </a:ext>
            </a:extLst>
          </p:cNvPr>
          <p:cNvSpPr txBox="1"/>
          <p:nvPr/>
        </p:nvSpPr>
        <p:spPr>
          <a:xfrm>
            <a:off x="3612348" y="4377069"/>
            <a:ext cx="2227261" cy="584775"/>
          </a:xfrm>
          <a:prstGeom prst="rect">
            <a:avLst/>
          </a:prstGeom>
          <a:noFill/>
        </p:spPr>
        <p:txBody>
          <a:bodyPr wrap="square" rtlCol="0">
            <a:spAutoFit/>
          </a:bodyPr>
          <a:lstStyle/>
          <a:p>
            <a:r>
              <a:rPr lang="en-AU" sz="1600">
                <a:solidFill>
                  <a:schemeClr val="tx1">
                    <a:lumMod val="90000"/>
                    <a:lumOff val="10000"/>
                  </a:schemeClr>
                </a:solidFill>
                <a:latin typeface="Apercu Medium" panose="02000506040000020004" pitchFamily="2" charset="77"/>
              </a:rPr>
              <a:t>Can't See or Connect to Wi-Fi Hotspot</a:t>
            </a:r>
            <a:endParaRPr lang="en-US" sz="1600">
              <a:solidFill>
                <a:schemeClr val="tx1">
                  <a:lumMod val="90000"/>
                  <a:lumOff val="10000"/>
                </a:schemeClr>
              </a:solidFill>
              <a:latin typeface="Apercu Medium" panose="02000506040000020004" pitchFamily="2" charset="77"/>
            </a:endParaRPr>
          </a:p>
        </p:txBody>
      </p:sp>
      <p:sp>
        <p:nvSpPr>
          <p:cNvPr id="31" name="TextBox 30">
            <a:extLst>
              <a:ext uri="{FF2B5EF4-FFF2-40B4-BE49-F238E27FC236}">
                <a16:creationId xmlns:a16="http://schemas.microsoft.com/office/drawing/2014/main" id="{D4A04E27-6529-CEB2-1EE4-578100F84C35}"/>
              </a:ext>
            </a:extLst>
          </p:cNvPr>
          <p:cNvSpPr txBox="1"/>
          <p:nvPr/>
        </p:nvSpPr>
        <p:spPr>
          <a:xfrm>
            <a:off x="3612348" y="5045627"/>
            <a:ext cx="2366896" cy="830997"/>
          </a:xfrm>
          <a:prstGeom prst="rect">
            <a:avLst/>
          </a:prstGeom>
          <a:noFill/>
        </p:spPr>
        <p:txBody>
          <a:bodyPr wrap="square" rtlCol="0">
            <a:spAutoFit/>
          </a:bodyPr>
          <a:lstStyle/>
          <a:p>
            <a:pPr marL="171450" indent="-171450">
              <a:buFont typeface="Arial" panose="020B0604020202020204" pitchFamily="34" charset="0"/>
              <a:buChar char="•"/>
            </a:pPr>
            <a:r>
              <a:rPr lang="en-AU" sz="1200">
                <a:latin typeface="Apercu Light" panose="02000506030000020004" pitchFamily="2" charset="77"/>
              </a:rPr>
              <a:t>Restart the Box by unplugging and plugging it back in.</a:t>
            </a:r>
          </a:p>
          <a:p>
            <a:pPr marL="171450" indent="-171450">
              <a:buFont typeface="Arial" panose="020B0604020202020204" pitchFamily="34" charset="0"/>
              <a:buChar char="•"/>
            </a:pPr>
            <a:r>
              <a:rPr lang="en-AU" sz="1200">
                <a:latin typeface="Apercu Light" panose="02000506030000020004" pitchFamily="2" charset="77"/>
              </a:rPr>
              <a:t>Ensure your device’s Wi-Fi adapter is working properly.</a:t>
            </a:r>
          </a:p>
        </p:txBody>
      </p:sp>
      <p:sp>
        <p:nvSpPr>
          <p:cNvPr id="33" name="TextBox 32">
            <a:extLst>
              <a:ext uri="{FF2B5EF4-FFF2-40B4-BE49-F238E27FC236}">
                <a16:creationId xmlns:a16="http://schemas.microsoft.com/office/drawing/2014/main" id="{882A097B-16A2-8FFB-3C86-DBC2DE8950AE}"/>
              </a:ext>
            </a:extLst>
          </p:cNvPr>
          <p:cNvSpPr txBox="1"/>
          <p:nvPr/>
        </p:nvSpPr>
        <p:spPr>
          <a:xfrm>
            <a:off x="6344575" y="1764254"/>
            <a:ext cx="2227261" cy="584775"/>
          </a:xfrm>
          <a:prstGeom prst="rect">
            <a:avLst/>
          </a:prstGeom>
          <a:noFill/>
        </p:spPr>
        <p:txBody>
          <a:bodyPr wrap="square" rtlCol="0">
            <a:spAutoFit/>
          </a:bodyPr>
          <a:lstStyle/>
          <a:p>
            <a:r>
              <a:rPr lang="en-AU" sz="1600">
                <a:latin typeface="Apercu Medium" panose="02000506040000020004" pitchFamily="2" charset="77"/>
              </a:rPr>
              <a:t>Unable to Connect to the Web Console</a:t>
            </a:r>
          </a:p>
        </p:txBody>
      </p:sp>
      <p:sp>
        <p:nvSpPr>
          <p:cNvPr id="34" name="TextBox 33">
            <a:extLst>
              <a:ext uri="{FF2B5EF4-FFF2-40B4-BE49-F238E27FC236}">
                <a16:creationId xmlns:a16="http://schemas.microsoft.com/office/drawing/2014/main" id="{9577466D-8235-0ADA-2EB8-E940F0A2DF15}"/>
              </a:ext>
            </a:extLst>
          </p:cNvPr>
          <p:cNvSpPr txBox="1"/>
          <p:nvPr/>
        </p:nvSpPr>
        <p:spPr>
          <a:xfrm>
            <a:off x="6344575" y="2390424"/>
            <a:ext cx="2067905" cy="2492990"/>
          </a:xfrm>
          <a:prstGeom prst="rect">
            <a:avLst/>
          </a:prstGeom>
          <a:noFill/>
        </p:spPr>
        <p:txBody>
          <a:bodyPr wrap="square" rtlCol="0">
            <a:spAutoFit/>
          </a:bodyPr>
          <a:lstStyle/>
          <a:p>
            <a:pPr marL="171450" indent="-171450">
              <a:buFont typeface="Arial" panose="020B0604020202020204" pitchFamily="34" charset="0"/>
              <a:buChar char="•"/>
            </a:pPr>
            <a:r>
              <a:rPr lang="en-AU" sz="1200">
                <a:latin typeface="Apercu Light" panose="02000506030000020004" pitchFamily="2" charset="77"/>
              </a:rPr>
              <a:t>Double-check the IP address: Use </a:t>
            </a:r>
            <a:r>
              <a:rPr lang="en-AU" sz="1200" b="1">
                <a:solidFill>
                  <a:schemeClr val="tx2"/>
                </a:solidFill>
                <a:latin typeface="Apercu Light" panose="02000506030000020004" pitchFamily="2" charset="77"/>
              </a:rPr>
              <a:t>http://192.168.123.1 </a:t>
            </a:r>
            <a:r>
              <a:rPr lang="en-AU" sz="1200">
                <a:latin typeface="Apercu Light" panose="02000506030000020004" pitchFamily="2" charset="77"/>
              </a:rPr>
              <a:t>when connected to the Box’s Wi-Fi hotspot.</a:t>
            </a:r>
          </a:p>
          <a:p>
            <a:pPr marL="171450" indent="-171450">
              <a:buFont typeface="Arial" panose="020B0604020202020204" pitchFamily="34" charset="0"/>
              <a:buChar char="•"/>
            </a:pPr>
            <a:r>
              <a:rPr lang="en-AU" sz="1200">
                <a:latin typeface="Apercu Light" panose="02000506030000020004" pitchFamily="2" charset="77"/>
              </a:rPr>
              <a:t>Use the correct Box IP address on a normal network.</a:t>
            </a:r>
          </a:p>
          <a:p>
            <a:pPr marL="171450" indent="-171450">
              <a:buFont typeface="Arial" panose="020B0604020202020204" pitchFamily="34" charset="0"/>
              <a:buChar char="•"/>
            </a:pPr>
            <a:r>
              <a:rPr lang="en-AU" sz="1200">
                <a:latin typeface="Apercu Light" panose="02000506030000020004" pitchFamily="2" charset="77"/>
              </a:rPr>
              <a:t>Ensure both the Box and your device are on the same network and that your device can ping the Box's IP.</a:t>
            </a:r>
          </a:p>
        </p:txBody>
      </p:sp>
      <p:sp>
        <p:nvSpPr>
          <p:cNvPr id="35" name="TextBox 34">
            <a:extLst>
              <a:ext uri="{FF2B5EF4-FFF2-40B4-BE49-F238E27FC236}">
                <a16:creationId xmlns:a16="http://schemas.microsoft.com/office/drawing/2014/main" id="{DDCF623A-947F-6846-3DF5-8D04AEDA2C84}"/>
              </a:ext>
            </a:extLst>
          </p:cNvPr>
          <p:cNvSpPr txBox="1"/>
          <p:nvPr/>
        </p:nvSpPr>
        <p:spPr>
          <a:xfrm>
            <a:off x="9012471" y="1764254"/>
            <a:ext cx="2227261" cy="584775"/>
          </a:xfrm>
          <a:prstGeom prst="rect">
            <a:avLst/>
          </a:prstGeom>
          <a:noFill/>
        </p:spPr>
        <p:txBody>
          <a:bodyPr wrap="square" rtlCol="0">
            <a:spAutoFit/>
          </a:bodyPr>
          <a:lstStyle/>
          <a:p>
            <a:r>
              <a:rPr lang="en-AU" sz="1600">
                <a:latin typeface="Apercu Medium" panose="02000506040000020004" pitchFamily="2" charset="77"/>
              </a:rPr>
              <a:t>HTTP/HTTPS Access Issues</a:t>
            </a:r>
          </a:p>
        </p:txBody>
      </p:sp>
      <p:sp>
        <p:nvSpPr>
          <p:cNvPr id="36" name="TextBox 35">
            <a:extLst>
              <a:ext uri="{FF2B5EF4-FFF2-40B4-BE49-F238E27FC236}">
                <a16:creationId xmlns:a16="http://schemas.microsoft.com/office/drawing/2014/main" id="{88EB0FB4-450E-9A95-C534-ED620E208F13}"/>
              </a:ext>
            </a:extLst>
          </p:cNvPr>
          <p:cNvSpPr txBox="1"/>
          <p:nvPr/>
        </p:nvSpPr>
        <p:spPr>
          <a:xfrm>
            <a:off x="9012471" y="2468854"/>
            <a:ext cx="2213778" cy="2677656"/>
          </a:xfrm>
          <a:prstGeom prst="rect">
            <a:avLst/>
          </a:prstGeom>
          <a:noFill/>
        </p:spPr>
        <p:txBody>
          <a:bodyPr wrap="square" rtlCol="0">
            <a:spAutoFit/>
          </a:bodyPr>
          <a:lstStyle/>
          <a:p>
            <a:pPr marL="171450" indent="-171450">
              <a:buFont typeface="Arial" panose="020B0604020202020204" pitchFamily="34" charset="0"/>
              <a:buChar char="•"/>
            </a:pPr>
            <a:r>
              <a:rPr lang="en-AU" sz="1200" b="1">
                <a:latin typeface="Apercu Light" panose="02000506030000020004" pitchFamily="2" charset="77"/>
              </a:rPr>
              <a:t>HTTP Access: </a:t>
            </a:r>
            <a:r>
              <a:rPr lang="en-AU" sz="1200">
                <a:latin typeface="Apercu Light" panose="02000506030000020004" pitchFamily="2" charset="77"/>
              </a:rPr>
              <a:t>Make sure network configuration steps (firewall exceptions, static IP, proxy settings) are correct.</a:t>
            </a:r>
          </a:p>
          <a:p>
            <a:pPr marL="171450" indent="-171450">
              <a:buFont typeface="Arial" panose="020B0604020202020204" pitchFamily="34" charset="0"/>
              <a:buChar char="•"/>
            </a:pPr>
            <a:r>
              <a:rPr lang="en-AU" sz="1200">
                <a:latin typeface="Apercu Light" panose="02000506030000020004" pitchFamily="2" charset="77"/>
              </a:rPr>
              <a:t>Click "Show Details" next to </a:t>
            </a:r>
            <a:r>
              <a:rPr lang="en-AU" sz="1200" b="1">
                <a:latin typeface="Apercu Light" panose="02000506030000020004" pitchFamily="2" charset="77"/>
              </a:rPr>
              <a:t>HTTP access </a:t>
            </a:r>
            <a:r>
              <a:rPr lang="en-AU" sz="1200">
                <a:latin typeface="Apercu Light" panose="02000506030000020004" pitchFamily="2" charset="77"/>
              </a:rPr>
              <a:t>on the Web Console Status page for more info.</a:t>
            </a:r>
          </a:p>
          <a:p>
            <a:pPr marL="171450" indent="-171450">
              <a:buFont typeface="Arial" panose="020B0604020202020204" pitchFamily="34" charset="0"/>
              <a:buChar char="•"/>
            </a:pPr>
            <a:r>
              <a:rPr lang="en-AU" sz="1200" b="1">
                <a:latin typeface="Apercu Light" panose="02000506030000020004" pitchFamily="2" charset="77"/>
              </a:rPr>
              <a:t>HTTPS Access: </a:t>
            </a:r>
            <a:r>
              <a:rPr lang="en-AU" sz="1200">
                <a:latin typeface="Apercu Light" panose="02000506030000020004" pitchFamily="2" charset="77"/>
              </a:rPr>
              <a:t>Check that the correct time is displayed on the Web Console Status page. If not, press "Set Time To Now."</a:t>
            </a:r>
          </a:p>
        </p:txBody>
      </p:sp>
      <p:sp>
        <p:nvSpPr>
          <p:cNvPr id="38" name="Oval 37">
            <a:extLst>
              <a:ext uri="{FF2B5EF4-FFF2-40B4-BE49-F238E27FC236}">
                <a16:creationId xmlns:a16="http://schemas.microsoft.com/office/drawing/2014/main" id="{B5AA4F6D-318B-2C76-A48D-676395945B56}"/>
              </a:ext>
            </a:extLst>
          </p:cNvPr>
          <p:cNvSpPr/>
          <p:nvPr/>
        </p:nvSpPr>
        <p:spPr>
          <a:xfrm>
            <a:off x="10922779" y="-1288214"/>
            <a:ext cx="2891788" cy="2891788"/>
          </a:xfrm>
          <a:prstGeom prst="ellipse">
            <a:avLst/>
          </a:prstGeom>
          <a:solidFill>
            <a:srgbClr val="38246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Oval 38">
            <a:extLst>
              <a:ext uri="{FF2B5EF4-FFF2-40B4-BE49-F238E27FC236}">
                <a16:creationId xmlns:a16="http://schemas.microsoft.com/office/drawing/2014/main" id="{55AB9017-8029-DB90-EA65-992DC150DC3B}"/>
              </a:ext>
            </a:extLst>
          </p:cNvPr>
          <p:cNvSpPr/>
          <p:nvPr/>
        </p:nvSpPr>
        <p:spPr>
          <a:xfrm>
            <a:off x="10592633" y="351863"/>
            <a:ext cx="786734" cy="786734"/>
          </a:xfrm>
          <a:prstGeom prst="ellipse">
            <a:avLst/>
          </a:prstGeom>
          <a:solidFill>
            <a:srgbClr val="7EE2B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Oval 39">
            <a:extLst>
              <a:ext uri="{FF2B5EF4-FFF2-40B4-BE49-F238E27FC236}">
                <a16:creationId xmlns:a16="http://schemas.microsoft.com/office/drawing/2014/main" id="{365AD5C5-8FB0-BC16-14A5-255FF0DAF9E6}"/>
              </a:ext>
            </a:extLst>
          </p:cNvPr>
          <p:cNvSpPr/>
          <p:nvPr/>
        </p:nvSpPr>
        <p:spPr>
          <a:xfrm>
            <a:off x="11605063" y="1665076"/>
            <a:ext cx="411642" cy="411642"/>
          </a:xfrm>
          <a:prstGeom prst="ellips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16828910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37096E"/>
        </a:solidFill>
        <a:effectLst/>
      </p:bgPr>
    </p:bg>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A16C05CE-5D0C-C763-AE08-EA1A9D73F447}"/>
              </a:ext>
            </a:extLst>
          </p:cNvPr>
          <p:cNvSpPr/>
          <p:nvPr/>
        </p:nvSpPr>
        <p:spPr>
          <a:xfrm>
            <a:off x="-776744" y="5250193"/>
            <a:ext cx="2768972" cy="2768972"/>
          </a:xfrm>
          <a:prstGeom prst="ellipse">
            <a:avLst/>
          </a:prstGeom>
          <a:solidFill>
            <a:srgbClr val="1271E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hlinkClick r:id="rId3" action="ppaction://hlinksldjump"/>
            <a:extLst>
              <a:ext uri="{FF2B5EF4-FFF2-40B4-BE49-F238E27FC236}">
                <a16:creationId xmlns:a16="http://schemas.microsoft.com/office/drawing/2014/main" id="{787E8379-50CF-776A-DB14-800025A50A7B}"/>
              </a:ext>
            </a:extLst>
          </p:cNvPr>
          <p:cNvPicPr>
            <a:picLocks noChangeAspect="1"/>
          </p:cNvPicPr>
          <p:nvPr/>
        </p:nvPicPr>
        <p:blipFill>
          <a:blip r:embed="rId4"/>
          <a:srcRect/>
          <a:stretch/>
        </p:blipFill>
        <p:spPr>
          <a:xfrm>
            <a:off x="11379367" y="6073292"/>
            <a:ext cx="561387" cy="561387"/>
          </a:xfrm>
          <a:prstGeom prst="rect">
            <a:avLst/>
          </a:prstGeom>
        </p:spPr>
      </p:pic>
      <p:sp>
        <p:nvSpPr>
          <p:cNvPr id="5" name="TextBox 4">
            <a:extLst>
              <a:ext uri="{FF2B5EF4-FFF2-40B4-BE49-F238E27FC236}">
                <a16:creationId xmlns:a16="http://schemas.microsoft.com/office/drawing/2014/main" id="{9411415A-11AE-68EB-2BAF-A948247B31C9}"/>
              </a:ext>
            </a:extLst>
          </p:cNvPr>
          <p:cNvSpPr txBox="1"/>
          <p:nvPr/>
        </p:nvSpPr>
        <p:spPr>
          <a:xfrm>
            <a:off x="592347" y="578534"/>
            <a:ext cx="5983276" cy="584775"/>
          </a:xfrm>
          <a:prstGeom prst="rect">
            <a:avLst/>
          </a:prstGeom>
          <a:noFill/>
        </p:spPr>
        <p:txBody>
          <a:bodyPr wrap="square" rtlCol="0">
            <a:spAutoFit/>
          </a:bodyPr>
          <a:lstStyle/>
          <a:p>
            <a:r>
              <a:rPr lang="en-AU" sz="3200">
                <a:solidFill>
                  <a:schemeClr val="bg1"/>
                </a:solidFill>
                <a:latin typeface="Apercu Medium" panose="02000506040000020004" pitchFamily="2" charset="77"/>
              </a:rPr>
              <a:t>Useful Information</a:t>
            </a:r>
            <a:endParaRPr lang="en-US" sz="3200">
              <a:solidFill>
                <a:schemeClr val="bg1"/>
              </a:solidFill>
              <a:latin typeface="Apercu Medium" panose="02000506040000020004" pitchFamily="2" charset="77"/>
            </a:endParaRPr>
          </a:p>
        </p:txBody>
      </p:sp>
      <p:sp>
        <p:nvSpPr>
          <p:cNvPr id="8" name="Rounded Rectangle 7">
            <a:hlinkClick r:id="rId5"/>
            <a:extLst>
              <a:ext uri="{FF2B5EF4-FFF2-40B4-BE49-F238E27FC236}">
                <a16:creationId xmlns:a16="http://schemas.microsoft.com/office/drawing/2014/main" id="{0CAF3DAE-B1B6-8978-BBB4-15C8D3AA278F}"/>
              </a:ext>
            </a:extLst>
          </p:cNvPr>
          <p:cNvSpPr/>
          <p:nvPr/>
        </p:nvSpPr>
        <p:spPr>
          <a:xfrm>
            <a:off x="2891235" y="2295323"/>
            <a:ext cx="2001078" cy="2353091"/>
          </a:xfrm>
          <a:prstGeom prst="roundRect">
            <a:avLst>
              <a:gd name="adj" fmla="val 10707"/>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a:extLst>
              <a:ext uri="{FF2B5EF4-FFF2-40B4-BE49-F238E27FC236}">
                <a16:creationId xmlns:a16="http://schemas.microsoft.com/office/drawing/2014/main" id="{EA328F44-6529-B466-ED9F-31A14167EB2C}"/>
              </a:ext>
            </a:extLst>
          </p:cNvPr>
          <p:cNvSpPr/>
          <p:nvPr/>
        </p:nvSpPr>
        <p:spPr>
          <a:xfrm>
            <a:off x="10916939" y="1351651"/>
            <a:ext cx="360691" cy="360691"/>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16">
            <a:extLst>
              <a:ext uri="{FF2B5EF4-FFF2-40B4-BE49-F238E27FC236}">
                <a16:creationId xmlns:a16="http://schemas.microsoft.com/office/drawing/2014/main" id="{31AABA4B-76B2-3CA7-C31D-6FFF878CAA1D}"/>
              </a:ext>
            </a:extLst>
          </p:cNvPr>
          <p:cNvSpPr/>
          <p:nvPr/>
        </p:nvSpPr>
        <p:spPr>
          <a:xfrm>
            <a:off x="11536584" y="937850"/>
            <a:ext cx="1188294" cy="1188294"/>
          </a:xfrm>
          <a:prstGeom prst="ellipse">
            <a:avLst/>
          </a:prstGeom>
          <a:solidFill>
            <a:srgbClr val="9A32D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Oval 17">
            <a:extLst>
              <a:ext uri="{FF2B5EF4-FFF2-40B4-BE49-F238E27FC236}">
                <a16:creationId xmlns:a16="http://schemas.microsoft.com/office/drawing/2014/main" id="{DAEC94CD-20E2-430B-CA8F-27ACFCACF175}"/>
              </a:ext>
            </a:extLst>
          </p:cNvPr>
          <p:cNvSpPr/>
          <p:nvPr/>
        </p:nvSpPr>
        <p:spPr>
          <a:xfrm>
            <a:off x="10987201" y="374706"/>
            <a:ext cx="612452" cy="612452"/>
          </a:xfrm>
          <a:prstGeom prst="ellipse">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Oval 18">
            <a:extLst>
              <a:ext uri="{FF2B5EF4-FFF2-40B4-BE49-F238E27FC236}">
                <a16:creationId xmlns:a16="http://schemas.microsoft.com/office/drawing/2014/main" id="{46F3F00C-7A34-F3BB-3BBB-467A71B3F14E}"/>
              </a:ext>
            </a:extLst>
          </p:cNvPr>
          <p:cNvSpPr/>
          <p:nvPr/>
        </p:nvSpPr>
        <p:spPr>
          <a:xfrm>
            <a:off x="251246" y="6102757"/>
            <a:ext cx="2768972" cy="2768972"/>
          </a:xfrm>
          <a:prstGeom prst="ellipse">
            <a:avLst/>
          </a:prstGeom>
          <a:noFill/>
          <a:ln w="28575">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a:extLst>
              <a:ext uri="{FF2B5EF4-FFF2-40B4-BE49-F238E27FC236}">
                <a16:creationId xmlns:a16="http://schemas.microsoft.com/office/drawing/2014/main" id="{B017D416-5EBE-338A-A119-B6AD14BE3149}"/>
              </a:ext>
            </a:extLst>
          </p:cNvPr>
          <p:cNvSpPr/>
          <p:nvPr/>
        </p:nvSpPr>
        <p:spPr>
          <a:xfrm>
            <a:off x="2131670" y="5616828"/>
            <a:ext cx="485929" cy="485929"/>
          </a:xfrm>
          <a:prstGeom prst="ellipse">
            <a:avLst/>
          </a:prstGeom>
          <a:solidFill>
            <a:srgbClr val="9A32D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ounded Rectangle 19">
            <a:hlinkClick r:id="rId6"/>
            <a:extLst>
              <a:ext uri="{FF2B5EF4-FFF2-40B4-BE49-F238E27FC236}">
                <a16:creationId xmlns:a16="http://schemas.microsoft.com/office/drawing/2014/main" id="{06EC4680-B153-0A82-9251-1A8CAE3449BD}"/>
              </a:ext>
            </a:extLst>
          </p:cNvPr>
          <p:cNvSpPr/>
          <p:nvPr/>
        </p:nvSpPr>
        <p:spPr>
          <a:xfrm>
            <a:off x="5051340" y="2295323"/>
            <a:ext cx="2001078" cy="2353091"/>
          </a:xfrm>
          <a:prstGeom prst="roundRect">
            <a:avLst>
              <a:gd name="adj" fmla="val 10707"/>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ounded Rectangle 20">
            <a:hlinkClick r:id="rId7"/>
            <a:extLst>
              <a:ext uri="{FF2B5EF4-FFF2-40B4-BE49-F238E27FC236}">
                <a16:creationId xmlns:a16="http://schemas.microsoft.com/office/drawing/2014/main" id="{7D2873FB-584D-CB45-8C5E-B4F02D78DF87}"/>
              </a:ext>
            </a:extLst>
          </p:cNvPr>
          <p:cNvSpPr/>
          <p:nvPr/>
        </p:nvSpPr>
        <p:spPr>
          <a:xfrm>
            <a:off x="7211444" y="2295323"/>
            <a:ext cx="2001078" cy="2353091"/>
          </a:xfrm>
          <a:prstGeom prst="roundRect">
            <a:avLst>
              <a:gd name="adj" fmla="val 10707"/>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ounded Rectangle 21">
            <a:hlinkClick r:id="rId8"/>
            <a:extLst>
              <a:ext uri="{FF2B5EF4-FFF2-40B4-BE49-F238E27FC236}">
                <a16:creationId xmlns:a16="http://schemas.microsoft.com/office/drawing/2014/main" id="{E319A7D8-8728-73CB-2ECD-B54E57B3208F}"/>
              </a:ext>
            </a:extLst>
          </p:cNvPr>
          <p:cNvSpPr/>
          <p:nvPr/>
        </p:nvSpPr>
        <p:spPr>
          <a:xfrm>
            <a:off x="9371549" y="2295323"/>
            <a:ext cx="2001078" cy="2353091"/>
          </a:xfrm>
          <a:prstGeom prst="roundRect">
            <a:avLst>
              <a:gd name="adj" fmla="val 10707"/>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extBox 24">
            <a:extLst>
              <a:ext uri="{FF2B5EF4-FFF2-40B4-BE49-F238E27FC236}">
                <a16:creationId xmlns:a16="http://schemas.microsoft.com/office/drawing/2014/main" id="{9CC85F46-726A-2F32-5410-28138C739735}"/>
              </a:ext>
            </a:extLst>
          </p:cNvPr>
          <p:cNvSpPr txBox="1"/>
          <p:nvPr/>
        </p:nvSpPr>
        <p:spPr>
          <a:xfrm>
            <a:off x="3020218" y="3136611"/>
            <a:ext cx="1704182" cy="584775"/>
          </a:xfrm>
          <a:prstGeom prst="rect">
            <a:avLst/>
          </a:prstGeom>
          <a:noFill/>
        </p:spPr>
        <p:txBody>
          <a:bodyPr wrap="square" rtlCol="0">
            <a:spAutoFit/>
          </a:bodyPr>
          <a:lstStyle/>
          <a:p>
            <a:pPr algn="ctr"/>
            <a:r>
              <a:rPr lang="en-AU" sz="1600" u="sng" dirty="0">
                <a:solidFill>
                  <a:schemeClr val="bg1"/>
                </a:solidFill>
                <a:effectLst/>
                <a:latin typeface="Apercu" panose="02000506040000020004" pitchFamily="2" charset="77"/>
                <a:ea typeface="Times New Roman" panose="02020603050405020304" pitchFamily="18" charset="0"/>
                <a:cs typeface="Times New Roman" panose="02020603050405020304" pitchFamily="18" charset="0"/>
                <a:hlinkClick r:id="rId5">
                  <a:extLst>
                    <a:ext uri="{A12FA001-AC4F-418D-AE19-62706E023703}">
                      <ahyp:hlinkClr xmlns:ahyp="http://schemas.microsoft.com/office/drawing/2018/hyperlinkcolor" val="tx"/>
                    </a:ext>
                  </a:extLst>
                </a:hlinkClick>
              </a:rPr>
              <a:t>Firewall Exceptions</a:t>
            </a:r>
            <a:r>
              <a:rPr lang="en-AU" sz="1600" u="sng" dirty="0">
                <a:solidFill>
                  <a:schemeClr val="bg1"/>
                </a:solidFill>
                <a:latin typeface="Apercu" panose="02000506040000020004" pitchFamily="2" charset="77"/>
                <a:ea typeface="Times New Roman" panose="02020603050405020304" pitchFamily="18" charset="0"/>
                <a:cs typeface="Times New Roman" panose="02020603050405020304" pitchFamily="18" charset="0"/>
              </a:rPr>
              <a:t> </a:t>
            </a:r>
          </a:p>
        </p:txBody>
      </p:sp>
      <p:sp>
        <p:nvSpPr>
          <p:cNvPr id="26" name="TextBox 25">
            <a:extLst>
              <a:ext uri="{FF2B5EF4-FFF2-40B4-BE49-F238E27FC236}">
                <a16:creationId xmlns:a16="http://schemas.microsoft.com/office/drawing/2014/main" id="{F256C8CC-D111-9397-1471-CCAB9F7BAA19}"/>
              </a:ext>
            </a:extLst>
          </p:cNvPr>
          <p:cNvSpPr txBox="1"/>
          <p:nvPr/>
        </p:nvSpPr>
        <p:spPr>
          <a:xfrm>
            <a:off x="5080029" y="3302590"/>
            <a:ext cx="1972388" cy="338554"/>
          </a:xfrm>
          <a:prstGeom prst="rect">
            <a:avLst/>
          </a:prstGeom>
          <a:noFill/>
        </p:spPr>
        <p:txBody>
          <a:bodyPr wrap="square" rtlCol="0">
            <a:spAutoFit/>
          </a:bodyPr>
          <a:lstStyle/>
          <a:p>
            <a:pPr algn="ctr"/>
            <a:r>
              <a:rPr lang="en-AU" sz="1600" u="sng" dirty="0">
                <a:solidFill>
                  <a:schemeClr val="bg1"/>
                </a:solidFill>
                <a:effectLst/>
                <a:latin typeface="Apercu" panose="02000506040000020004" pitchFamily="2" charset="77"/>
                <a:ea typeface="Times New Roman" panose="02020603050405020304" pitchFamily="18" charset="0"/>
                <a:cs typeface="Times New Roman" panose="02020603050405020304" pitchFamily="18" charset="0"/>
                <a:hlinkClick r:id="rId6">
                  <a:extLst>
                    <a:ext uri="{A12FA001-AC4F-418D-AE19-62706E023703}">
                      <ahyp:hlinkClr xmlns:ahyp="http://schemas.microsoft.com/office/drawing/2018/hyperlinkcolor" val="tx"/>
                    </a:ext>
                  </a:extLst>
                </a:hlinkClick>
              </a:rPr>
              <a:t>Internal Ports</a:t>
            </a:r>
            <a:r>
              <a:rPr lang="en-AU" sz="1600" dirty="0">
                <a:solidFill>
                  <a:schemeClr val="bg1"/>
                </a:solidFill>
                <a:effectLst/>
                <a:latin typeface="Apercu" panose="02000506040000020004" pitchFamily="2" charset="77"/>
                <a:ea typeface="Times New Roman" panose="02020603050405020304" pitchFamily="18" charset="0"/>
                <a:cs typeface="Times New Roman" panose="02020603050405020304" pitchFamily="18" charset="0"/>
              </a:rPr>
              <a:t> </a:t>
            </a:r>
            <a:endParaRPr lang="en-AU" sz="1400" dirty="0">
              <a:solidFill>
                <a:schemeClr val="bg1"/>
              </a:solidFill>
              <a:latin typeface="Apercu" panose="02000506040000020004" pitchFamily="2" charset="77"/>
              <a:ea typeface="Times New Roman" panose="02020603050405020304" pitchFamily="18" charset="0"/>
              <a:cs typeface="Times New Roman" panose="02020603050405020304" pitchFamily="18" charset="0"/>
            </a:endParaRPr>
          </a:p>
        </p:txBody>
      </p:sp>
      <p:sp>
        <p:nvSpPr>
          <p:cNvPr id="27" name="TextBox 26">
            <a:extLst>
              <a:ext uri="{FF2B5EF4-FFF2-40B4-BE49-F238E27FC236}">
                <a16:creationId xmlns:a16="http://schemas.microsoft.com/office/drawing/2014/main" id="{0EB4DB4D-39F0-F5DB-BA4F-A8776EA149BA}"/>
              </a:ext>
            </a:extLst>
          </p:cNvPr>
          <p:cNvSpPr txBox="1"/>
          <p:nvPr/>
        </p:nvSpPr>
        <p:spPr>
          <a:xfrm>
            <a:off x="7226881" y="3136611"/>
            <a:ext cx="1972388" cy="584775"/>
          </a:xfrm>
          <a:prstGeom prst="rect">
            <a:avLst/>
          </a:prstGeom>
          <a:noFill/>
        </p:spPr>
        <p:txBody>
          <a:bodyPr wrap="square" rtlCol="0">
            <a:spAutoFit/>
          </a:bodyPr>
          <a:lstStyle/>
          <a:p>
            <a:pPr algn="ctr"/>
            <a:r>
              <a:rPr lang="en-AU" sz="1600" u="sng" dirty="0">
                <a:solidFill>
                  <a:schemeClr val="bg1"/>
                </a:solidFill>
                <a:effectLst/>
                <a:latin typeface="Apercu" panose="02000506040000020004" pitchFamily="2" charset="77"/>
                <a:ea typeface="Times New Roman" panose="02020603050405020304" pitchFamily="18" charset="0"/>
                <a:cs typeface="Times New Roman" panose="02020603050405020304" pitchFamily="18" charset="0"/>
                <a:hlinkClick r:id="rId7">
                  <a:extLst>
                    <a:ext uri="{A12FA001-AC4F-418D-AE19-62706E023703}">
                      <ahyp:hlinkClr xmlns:ahyp="http://schemas.microsoft.com/office/drawing/2018/hyperlinkcolor" val="tx"/>
                    </a:ext>
                  </a:extLst>
                </a:hlinkClick>
              </a:rPr>
              <a:t>Enterprise Client Downloads</a:t>
            </a:r>
            <a:endParaRPr lang="en-AU" sz="1600" u="sng" dirty="0">
              <a:solidFill>
                <a:schemeClr val="bg1"/>
              </a:solidFill>
              <a:effectLst/>
              <a:latin typeface="Apercu" panose="02000506040000020004" pitchFamily="2" charset="77"/>
              <a:ea typeface="Times New Roman" panose="02020603050405020304" pitchFamily="18" charset="0"/>
              <a:cs typeface="Times New Roman" panose="02020603050405020304" pitchFamily="18" charset="0"/>
            </a:endParaRPr>
          </a:p>
        </p:txBody>
      </p:sp>
      <p:sp>
        <p:nvSpPr>
          <p:cNvPr id="2" name="TextBox 1">
            <a:extLst>
              <a:ext uri="{FF2B5EF4-FFF2-40B4-BE49-F238E27FC236}">
                <a16:creationId xmlns:a16="http://schemas.microsoft.com/office/drawing/2014/main" id="{21EABE32-D128-9796-C01A-9F3D066BD234}"/>
              </a:ext>
            </a:extLst>
          </p:cNvPr>
          <p:cNvSpPr txBox="1"/>
          <p:nvPr/>
        </p:nvSpPr>
        <p:spPr>
          <a:xfrm>
            <a:off x="9399926" y="3302590"/>
            <a:ext cx="1972388" cy="338554"/>
          </a:xfrm>
          <a:prstGeom prst="rect">
            <a:avLst/>
          </a:prstGeom>
          <a:noFill/>
        </p:spPr>
        <p:txBody>
          <a:bodyPr wrap="square" rtlCol="0">
            <a:spAutoFit/>
          </a:bodyPr>
          <a:lstStyle/>
          <a:p>
            <a:pPr algn="ctr"/>
            <a:r>
              <a:rPr lang="en-AU" sz="1600" u="sng" dirty="0">
                <a:solidFill>
                  <a:schemeClr val="bg1"/>
                </a:solidFill>
                <a:effectLst/>
                <a:latin typeface="Apercu" panose="02000506040000020004" pitchFamily="2" charset="77"/>
                <a:ea typeface="Times New Roman" panose="02020603050405020304" pitchFamily="18" charset="0"/>
                <a:cs typeface="Times New Roman" panose="02020603050405020304" pitchFamily="18" charset="0"/>
                <a:hlinkClick r:id="rId8">
                  <a:extLst>
                    <a:ext uri="{A12FA001-AC4F-418D-AE19-62706E023703}">
                      <ahyp:hlinkClr xmlns:ahyp="http://schemas.microsoft.com/office/drawing/2018/hyperlinkcolor" val="tx"/>
                    </a:ext>
                  </a:extLst>
                </a:hlinkClick>
              </a:rPr>
              <a:t>Network Settings</a:t>
            </a:r>
            <a:r>
              <a:rPr lang="en-AU" sz="1600" dirty="0">
                <a:solidFill>
                  <a:schemeClr val="bg1"/>
                </a:solidFill>
                <a:effectLst/>
                <a:latin typeface="Apercu" panose="02000506040000020004" pitchFamily="2" charset="77"/>
                <a:ea typeface="Times New Roman" panose="02020603050405020304" pitchFamily="18" charset="0"/>
                <a:cs typeface="Times New Roman" panose="02020603050405020304" pitchFamily="18" charset="0"/>
              </a:rPr>
              <a:t> </a:t>
            </a:r>
            <a:endParaRPr lang="en-AU" sz="1400" dirty="0">
              <a:solidFill>
                <a:schemeClr val="bg1"/>
              </a:solidFill>
              <a:effectLst/>
              <a:latin typeface="Apercu" panose="02000506040000020004" pitchFamily="2" charset="77"/>
              <a:ea typeface="Calibri" panose="020F0502020204030204" pitchFamily="34" charset="0"/>
              <a:cs typeface="Times New Roman" panose="02020603050405020304" pitchFamily="18" charset="0"/>
            </a:endParaRPr>
          </a:p>
        </p:txBody>
      </p:sp>
      <p:sp>
        <p:nvSpPr>
          <p:cNvPr id="7" name="Rounded Rectangle 6">
            <a:hlinkClick r:id="rId9"/>
            <a:extLst>
              <a:ext uri="{FF2B5EF4-FFF2-40B4-BE49-F238E27FC236}">
                <a16:creationId xmlns:a16="http://schemas.microsoft.com/office/drawing/2014/main" id="{EA3D5E18-2CE5-A71C-F3A5-C77344DF12FF}"/>
              </a:ext>
            </a:extLst>
          </p:cNvPr>
          <p:cNvSpPr/>
          <p:nvPr/>
        </p:nvSpPr>
        <p:spPr>
          <a:xfrm>
            <a:off x="735495" y="1833769"/>
            <a:ext cx="2001078" cy="3190461"/>
          </a:xfrm>
          <a:prstGeom prst="roundRect">
            <a:avLst>
              <a:gd name="adj" fmla="val 9382"/>
            </a:avLst>
          </a:prstGeom>
          <a:solidFill>
            <a:srgbClr val="7EE2B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TextBox 22">
            <a:extLst>
              <a:ext uri="{FF2B5EF4-FFF2-40B4-BE49-F238E27FC236}">
                <a16:creationId xmlns:a16="http://schemas.microsoft.com/office/drawing/2014/main" id="{CDBF14B9-19A3-C309-6AC8-602C5AAEBB84}"/>
              </a:ext>
            </a:extLst>
          </p:cNvPr>
          <p:cNvSpPr txBox="1"/>
          <p:nvPr/>
        </p:nvSpPr>
        <p:spPr>
          <a:xfrm>
            <a:off x="897686" y="3056369"/>
            <a:ext cx="1676695" cy="830997"/>
          </a:xfrm>
          <a:prstGeom prst="rect">
            <a:avLst/>
          </a:prstGeom>
          <a:noFill/>
        </p:spPr>
        <p:txBody>
          <a:bodyPr wrap="square" rtlCol="0">
            <a:spAutoFit/>
          </a:bodyPr>
          <a:lstStyle/>
          <a:p>
            <a:pPr algn="ctr"/>
            <a:r>
              <a:rPr lang="en-US" sz="1600">
                <a:solidFill>
                  <a:schemeClr val="accent2"/>
                </a:solidFill>
                <a:latin typeface="Apercu" panose="02000506040000020004" pitchFamily="2" charset="77"/>
              </a:rPr>
              <a:t>Book your technical setup call here</a:t>
            </a:r>
          </a:p>
        </p:txBody>
      </p:sp>
      <p:sp>
        <p:nvSpPr>
          <p:cNvPr id="24" name="TextBox 23">
            <a:extLst>
              <a:ext uri="{FF2B5EF4-FFF2-40B4-BE49-F238E27FC236}">
                <a16:creationId xmlns:a16="http://schemas.microsoft.com/office/drawing/2014/main" id="{0C7917E3-C671-43F6-597F-4372B82C4383}"/>
              </a:ext>
            </a:extLst>
          </p:cNvPr>
          <p:cNvSpPr txBox="1"/>
          <p:nvPr/>
        </p:nvSpPr>
        <p:spPr>
          <a:xfrm>
            <a:off x="758846" y="4381419"/>
            <a:ext cx="1954371" cy="338554"/>
          </a:xfrm>
          <a:prstGeom prst="rect">
            <a:avLst/>
          </a:prstGeom>
          <a:noFill/>
        </p:spPr>
        <p:txBody>
          <a:bodyPr wrap="square" rtlCol="0">
            <a:spAutoFit/>
          </a:bodyPr>
          <a:lstStyle/>
          <a:p>
            <a:pPr algn="ctr"/>
            <a:r>
              <a:rPr lang="en-US" sz="1600" b="1" dirty="0" err="1">
                <a:solidFill>
                  <a:schemeClr val="accent2"/>
                </a:solidFill>
                <a:latin typeface="Apercu Medium" panose="02000506040000020004" pitchFamily="2" charset="77"/>
              </a:rPr>
              <a:t>vivi.io</a:t>
            </a:r>
            <a:r>
              <a:rPr lang="en-US" sz="1600" b="1" dirty="0">
                <a:solidFill>
                  <a:schemeClr val="accent2"/>
                </a:solidFill>
                <a:latin typeface="Apercu Medium" panose="02000506040000020004" pitchFamily="2" charset="77"/>
              </a:rPr>
              <a:t>/get-started</a:t>
            </a:r>
          </a:p>
        </p:txBody>
      </p:sp>
      <p:pic>
        <p:nvPicPr>
          <p:cNvPr id="6" name="Graphic 5">
            <a:extLst>
              <a:ext uri="{FF2B5EF4-FFF2-40B4-BE49-F238E27FC236}">
                <a16:creationId xmlns:a16="http://schemas.microsoft.com/office/drawing/2014/main" id="{DC438432-E5E6-E4AD-3486-6659529731F2}"/>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1506583" y="2270301"/>
            <a:ext cx="458899" cy="458899"/>
          </a:xfrm>
          <a:prstGeom prst="rect">
            <a:avLst/>
          </a:prstGeom>
        </p:spPr>
      </p:pic>
    </p:spTree>
    <p:extLst>
      <p:ext uri="{BB962C8B-B14F-4D97-AF65-F5344CB8AC3E}">
        <p14:creationId xmlns:p14="http://schemas.microsoft.com/office/powerpoint/2010/main" val="99189955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F84A5C7-0648-21D1-4420-52B75E308A8A}"/>
              </a:ext>
            </a:extLst>
          </p:cNvPr>
          <p:cNvSpPr/>
          <p:nvPr/>
        </p:nvSpPr>
        <p:spPr>
          <a:xfrm>
            <a:off x="388633" y="435425"/>
            <a:ext cx="11350649" cy="5976143"/>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1E4F37F8-2917-E6BD-68F4-C0132C47295A}"/>
              </a:ext>
            </a:extLst>
          </p:cNvPr>
          <p:cNvSpPr txBox="1"/>
          <p:nvPr/>
        </p:nvSpPr>
        <p:spPr>
          <a:xfrm>
            <a:off x="11198087" y="-265043"/>
            <a:ext cx="231154" cy="369332"/>
          </a:xfrm>
          <a:prstGeom prst="rect">
            <a:avLst/>
          </a:prstGeom>
          <a:noFill/>
        </p:spPr>
        <p:txBody>
          <a:bodyPr wrap="none" rtlCol="0">
            <a:spAutoFit/>
          </a:bodyPr>
          <a:lstStyle/>
          <a:p>
            <a:r>
              <a:rPr lang="en-US"/>
              <a:t> </a:t>
            </a:r>
          </a:p>
        </p:txBody>
      </p:sp>
      <p:sp>
        <p:nvSpPr>
          <p:cNvPr id="4" name="TextBox 3">
            <a:extLst>
              <a:ext uri="{FF2B5EF4-FFF2-40B4-BE49-F238E27FC236}">
                <a16:creationId xmlns:a16="http://schemas.microsoft.com/office/drawing/2014/main" id="{E5F5F71E-FA8F-A74C-6C9B-9C042FE78624}"/>
              </a:ext>
            </a:extLst>
          </p:cNvPr>
          <p:cNvSpPr txBox="1"/>
          <p:nvPr/>
        </p:nvSpPr>
        <p:spPr>
          <a:xfrm>
            <a:off x="1050782" y="3002164"/>
            <a:ext cx="4677665" cy="1015663"/>
          </a:xfrm>
          <a:prstGeom prst="rect">
            <a:avLst/>
          </a:prstGeom>
          <a:noFill/>
        </p:spPr>
        <p:txBody>
          <a:bodyPr wrap="square" rtlCol="0">
            <a:spAutoFit/>
          </a:bodyPr>
          <a:lstStyle/>
          <a:p>
            <a:r>
              <a:rPr lang="en-US" sz="6000" b="1" spc="300">
                <a:solidFill>
                  <a:schemeClr val="bg1"/>
                </a:solidFill>
                <a:latin typeface="Apercu" panose="02000506040000020004" pitchFamily="2" charset="77"/>
              </a:rPr>
              <a:t>THANK YOU</a:t>
            </a:r>
          </a:p>
        </p:txBody>
      </p:sp>
      <p:sp>
        <p:nvSpPr>
          <p:cNvPr id="5" name="Oval 4">
            <a:extLst>
              <a:ext uri="{FF2B5EF4-FFF2-40B4-BE49-F238E27FC236}">
                <a16:creationId xmlns:a16="http://schemas.microsoft.com/office/drawing/2014/main" id="{4966A874-75FB-2C0D-597A-CAB980322749}"/>
              </a:ext>
            </a:extLst>
          </p:cNvPr>
          <p:cNvSpPr/>
          <p:nvPr/>
        </p:nvSpPr>
        <p:spPr>
          <a:xfrm>
            <a:off x="7958094" y="920968"/>
            <a:ext cx="1821835" cy="1821835"/>
          </a:xfrm>
          <a:prstGeom prst="ellipse">
            <a:avLst/>
          </a:prstGeom>
          <a:no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a:extLst>
              <a:ext uri="{FF2B5EF4-FFF2-40B4-BE49-F238E27FC236}">
                <a16:creationId xmlns:a16="http://schemas.microsoft.com/office/drawing/2014/main" id="{44912F0F-04E5-5642-9867-A5CEC618E2DA}"/>
              </a:ext>
            </a:extLst>
          </p:cNvPr>
          <p:cNvSpPr/>
          <p:nvPr/>
        </p:nvSpPr>
        <p:spPr>
          <a:xfrm>
            <a:off x="8828103" y="1862637"/>
            <a:ext cx="1351358" cy="1351358"/>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8DF1C2EC-069D-D2ED-AD0E-36E35F84F3FA}"/>
              </a:ext>
            </a:extLst>
          </p:cNvPr>
          <p:cNvSpPr/>
          <p:nvPr/>
        </p:nvSpPr>
        <p:spPr>
          <a:xfrm>
            <a:off x="8489495" y="1666219"/>
            <a:ext cx="191881" cy="191881"/>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a:extLst>
              <a:ext uri="{FF2B5EF4-FFF2-40B4-BE49-F238E27FC236}">
                <a16:creationId xmlns:a16="http://schemas.microsoft.com/office/drawing/2014/main" id="{B114FA19-4410-41FD-8A8F-5BFC272DD478}"/>
              </a:ext>
            </a:extLst>
          </p:cNvPr>
          <p:cNvSpPr/>
          <p:nvPr/>
        </p:nvSpPr>
        <p:spPr>
          <a:xfrm>
            <a:off x="8202723" y="4259733"/>
            <a:ext cx="537807" cy="537807"/>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a:extLst>
              <a:ext uri="{FF2B5EF4-FFF2-40B4-BE49-F238E27FC236}">
                <a16:creationId xmlns:a16="http://schemas.microsoft.com/office/drawing/2014/main" id="{514437CE-6C46-EE9B-A614-6B0228E0D7B0}"/>
              </a:ext>
            </a:extLst>
          </p:cNvPr>
          <p:cNvSpPr/>
          <p:nvPr/>
        </p:nvSpPr>
        <p:spPr>
          <a:xfrm>
            <a:off x="11038346" y="3293783"/>
            <a:ext cx="724044" cy="724044"/>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a:extLst>
              <a:ext uri="{FF2B5EF4-FFF2-40B4-BE49-F238E27FC236}">
                <a16:creationId xmlns:a16="http://schemas.microsoft.com/office/drawing/2014/main" id="{CE903903-1E87-62AF-9ACC-F821525AFA3E}"/>
              </a:ext>
            </a:extLst>
          </p:cNvPr>
          <p:cNvSpPr/>
          <p:nvPr/>
        </p:nvSpPr>
        <p:spPr>
          <a:xfrm>
            <a:off x="9075217" y="3957038"/>
            <a:ext cx="1967696" cy="1967696"/>
          </a:xfrm>
          <a:prstGeom prst="ellipse">
            <a:avLst/>
          </a:prstGeom>
          <a:solidFill>
            <a:srgbClr val="37096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a:extLst>
              <a:ext uri="{FF2B5EF4-FFF2-40B4-BE49-F238E27FC236}">
                <a16:creationId xmlns:a16="http://schemas.microsoft.com/office/drawing/2014/main" id="{39DDEBD0-B538-8C8B-5088-92F657CBC812}"/>
              </a:ext>
            </a:extLst>
          </p:cNvPr>
          <p:cNvSpPr/>
          <p:nvPr/>
        </p:nvSpPr>
        <p:spPr>
          <a:xfrm>
            <a:off x="10370165" y="2787715"/>
            <a:ext cx="1821835" cy="1821835"/>
          </a:xfrm>
          <a:prstGeom prst="ellipse">
            <a:avLst/>
          </a:prstGeom>
          <a:no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a:extLst>
              <a:ext uri="{FF2B5EF4-FFF2-40B4-BE49-F238E27FC236}">
                <a16:creationId xmlns:a16="http://schemas.microsoft.com/office/drawing/2014/main" id="{A0314C71-30EF-39A2-BF6F-5A4D5C48A6C6}"/>
              </a:ext>
            </a:extLst>
          </p:cNvPr>
          <p:cNvSpPr/>
          <p:nvPr/>
        </p:nvSpPr>
        <p:spPr>
          <a:xfrm>
            <a:off x="10272701" y="1471383"/>
            <a:ext cx="439586" cy="439586"/>
          </a:xfrm>
          <a:prstGeom prst="ellipse">
            <a:avLst/>
          </a:prstGeom>
          <a:solidFill>
            <a:srgbClr val="37096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a:extLst>
              <a:ext uri="{FF2B5EF4-FFF2-40B4-BE49-F238E27FC236}">
                <a16:creationId xmlns:a16="http://schemas.microsoft.com/office/drawing/2014/main" id="{F4FB622D-727F-0120-BD29-38B3CAE57ABE}"/>
              </a:ext>
            </a:extLst>
          </p:cNvPr>
          <p:cNvSpPr/>
          <p:nvPr/>
        </p:nvSpPr>
        <p:spPr>
          <a:xfrm>
            <a:off x="7548709" y="5261998"/>
            <a:ext cx="597421" cy="597421"/>
          </a:xfrm>
          <a:prstGeom prst="ellipse">
            <a:avLst/>
          </a:prstGeom>
          <a:solidFill>
            <a:srgbClr val="37096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a:extLst>
              <a:ext uri="{FF2B5EF4-FFF2-40B4-BE49-F238E27FC236}">
                <a16:creationId xmlns:a16="http://schemas.microsoft.com/office/drawing/2014/main" id="{1C8281D8-67A7-55B1-D2A5-16F9E6505CBF}"/>
              </a:ext>
            </a:extLst>
          </p:cNvPr>
          <p:cNvSpPr/>
          <p:nvPr/>
        </p:nvSpPr>
        <p:spPr>
          <a:xfrm>
            <a:off x="7768721" y="4413576"/>
            <a:ext cx="2294261" cy="2294261"/>
          </a:xfrm>
          <a:prstGeom prst="ellipse">
            <a:avLst/>
          </a:prstGeom>
          <a:noFill/>
          <a:ln>
            <a:solidFill>
              <a:srgbClr val="1271E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A white logo on a black background&#10;&#10;Description automatically generated">
            <a:extLst>
              <a:ext uri="{FF2B5EF4-FFF2-40B4-BE49-F238E27FC236}">
                <a16:creationId xmlns:a16="http://schemas.microsoft.com/office/drawing/2014/main" id="{BB230B84-7D24-8806-230E-9D9B095D63EB}"/>
              </a:ext>
            </a:extLst>
          </p:cNvPr>
          <p:cNvPicPr>
            <a:picLocks noChangeAspect="1"/>
          </p:cNvPicPr>
          <p:nvPr/>
        </p:nvPicPr>
        <p:blipFill>
          <a:blip r:embed="rId3"/>
          <a:stretch>
            <a:fillRect/>
          </a:stretch>
        </p:blipFill>
        <p:spPr>
          <a:xfrm>
            <a:off x="649357" y="796395"/>
            <a:ext cx="2182530" cy="1082507"/>
          </a:xfrm>
          <a:prstGeom prst="rect">
            <a:avLst/>
          </a:prstGeom>
        </p:spPr>
      </p:pic>
      <p:sp>
        <p:nvSpPr>
          <p:cNvPr id="19" name="TextBox 18">
            <a:extLst>
              <a:ext uri="{FF2B5EF4-FFF2-40B4-BE49-F238E27FC236}">
                <a16:creationId xmlns:a16="http://schemas.microsoft.com/office/drawing/2014/main" id="{8D5B1BE3-9512-3F1F-AEC8-C9E1901D3CEB}"/>
              </a:ext>
            </a:extLst>
          </p:cNvPr>
          <p:cNvSpPr txBox="1"/>
          <p:nvPr/>
        </p:nvSpPr>
        <p:spPr>
          <a:xfrm>
            <a:off x="1050782" y="5329875"/>
            <a:ext cx="8600660" cy="461665"/>
          </a:xfrm>
          <a:prstGeom prst="rect">
            <a:avLst/>
          </a:prstGeom>
          <a:noFill/>
        </p:spPr>
        <p:txBody>
          <a:bodyPr wrap="square" rtlCol="0">
            <a:spAutoFit/>
          </a:bodyPr>
          <a:lstStyle/>
          <a:p>
            <a:r>
              <a:rPr lang="en-US" sz="2400" spc="600" err="1">
                <a:solidFill>
                  <a:schemeClr val="bg1"/>
                </a:solidFill>
                <a:latin typeface="Apercu Medium" panose="02000506040000020004" pitchFamily="2" charset="77"/>
              </a:rPr>
              <a:t>vivi.io</a:t>
            </a:r>
            <a:endParaRPr lang="en-US" sz="2400" spc="600">
              <a:solidFill>
                <a:schemeClr val="bg1"/>
              </a:solidFill>
              <a:latin typeface="Apercu Medium" panose="02000506040000020004" pitchFamily="2" charset="77"/>
            </a:endParaRPr>
          </a:p>
        </p:txBody>
      </p:sp>
      <p:sp>
        <p:nvSpPr>
          <p:cNvPr id="20" name="Oval 19">
            <a:extLst>
              <a:ext uri="{FF2B5EF4-FFF2-40B4-BE49-F238E27FC236}">
                <a16:creationId xmlns:a16="http://schemas.microsoft.com/office/drawing/2014/main" id="{F6A70888-D24D-4715-47C3-DDEEA1D6EC2F}"/>
              </a:ext>
            </a:extLst>
          </p:cNvPr>
          <p:cNvSpPr/>
          <p:nvPr/>
        </p:nvSpPr>
        <p:spPr>
          <a:xfrm>
            <a:off x="10785525" y="1774392"/>
            <a:ext cx="1967696" cy="1967696"/>
          </a:xfrm>
          <a:prstGeom prst="ellipse">
            <a:avLst/>
          </a:prstGeom>
          <a:noFill/>
          <a:ln>
            <a:solidFill>
              <a:srgbClr val="37096E"/>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5623277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ounded Rectangle 13">
            <a:extLst>
              <a:ext uri="{FF2B5EF4-FFF2-40B4-BE49-F238E27FC236}">
                <a16:creationId xmlns:a16="http://schemas.microsoft.com/office/drawing/2014/main" id="{90DBDC38-C22B-18FE-E029-6474319475EC}"/>
              </a:ext>
            </a:extLst>
          </p:cNvPr>
          <p:cNvSpPr/>
          <p:nvPr/>
        </p:nvSpPr>
        <p:spPr>
          <a:xfrm>
            <a:off x="6096001" y="332510"/>
            <a:ext cx="5844754" cy="5557928"/>
          </a:xfrm>
          <a:prstGeom prst="roundRect">
            <a:avLst>
              <a:gd name="adj" fmla="val 2844"/>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2E6EE48C-D788-71AC-2E4F-CB41853B410B}"/>
              </a:ext>
            </a:extLst>
          </p:cNvPr>
          <p:cNvSpPr txBox="1"/>
          <p:nvPr/>
        </p:nvSpPr>
        <p:spPr>
          <a:xfrm>
            <a:off x="6338875" y="844696"/>
            <a:ext cx="5315140" cy="369332"/>
          </a:xfrm>
          <a:prstGeom prst="rect">
            <a:avLst/>
          </a:prstGeom>
          <a:noFill/>
        </p:spPr>
        <p:txBody>
          <a:bodyPr wrap="square" rtlCol="0">
            <a:spAutoFit/>
          </a:bodyPr>
          <a:lstStyle/>
          <a:p>
            <a:pPr algn="ctr"/>
            <a:r>
              <a:rPr lang="en-US">
                <a:solidFill>
                  <a:srgbClr val="1271E9"/>
                </a:solidFill>
                <a:latin typeface="Apercu" panose="02000506040000020004" pitchFamily="2" charset="77"/>
              </a:rPr>
              <a:t>What’s Inside the Box?</a:t>
            </a:r>
          </a:p>
        </p:txBody>
      </p:sp>
      <p:pic>
        <p:nvPicPr>
          <p:cNvPr id="28" name="Picture 27" descr="A blue rectangular object with a black background&#10;&#10;Description automatically generated">
            <a:extLst>
              <a:ext uri="{FF2B5EF4-FFF2-40B4-BE49-F238E27FC236}">
                <a16:creationId xmlns:a16="http://schemas.microsoft.com/office/drawing/2014/main" id="{8DB85A23-86BC-89D0-41E0-621E3355B455}"/>
              </a:ext>
            </a:extLst>
          </p:cNvPr>
          <p:cNvPicPr>
            <a:picLocks noChangeAspect="1"/>
          </p:cNvPicPr>
          <p:nvPr/>
        </p:nvPicPr>
        <p:blipFill>
          <a:blip r:embed="rId2"/>
          <a:stretch>
            <a:fillRect/>
          </a:stretch>
        </p:blipFill>
        <p:spPr>
          <a:xfrm>
            <a:off x="6537108" y="372415"/>
            <a:ext cx="5116907" cy="3030017"/>
          </a:xfrm>
          <a:prstGeom prst="rect">
            <a:avLst/>
          </a:prstGeom>
        </p:spPr>
      </p:pic>
      <p:pic>
        <p:nvPicPr>
          <p:cNvPr id="4" name="Picture 3" descr="A blue triangle shaped logo&#10;&#10;Description automatically generated">
            <a:extLst>
              <a:ext uri="{FF2B5EF4-FFF2-40B4-BE49-F238E27FC236}">
                <a16:creationId xmlns:a16="http://schemas.microsoft.com/office/drawing/2014/main" id="{E351C81C-43D0-4AEC-DF45-24F41D3B79FD}"/>
              </a:ext>
            </a:extLst>
          </p:cNvPr>
          <p:cNvPicPr>
            <a:picLocks noChangeAspect="1"/>
          </p:cNvPicPr>
          <p:nvPr/>
        </p:nvPicPr>
        <p:blipFill>
          <a:blip r:embed="rId3"/>
          <a:stretch>
            <a:fillRect/>
          </a:stretch>
        </p:blipFill>
        <p:spPr>
          <a:xfrm>
            <a:off x="11379367" y="6073292"/>
            <a:ext cx="561387" cy="561387"/>
          </a:xfrm>
          <a:prstGeom prst="rect">
            <a:avLst/>
          </a:prstGeom>
        </p:spPr>
      </p:pic>
      <p:sp>
        <p:nvSpPr>
          <p:cNvPr id="7" name="TextBox 6">
            <a:extLst>
              <a:ext uri="{FF2B5EF4-FFF2-40B4-BE49-F238E27FC236}">
                <a16:creationId xmlns:a16="http://schemas.microsoft.com/office/drawing/2014/main" id="{BBC12AE0-188F-341A-702F-484F5F4312B6}"/>
              </a:ext>
            </a:extLst>
          </p:cNvPr>
          <p:cNvSpPr txBox="1"/>
          <p:nvPr/>
        </p:nvSpPr>
        <p:spPr>
          <a:xfrm>
            <a:off x="537985" y="1130836"/>
            <a:ext cx="5458778" cy="584775"/>
          </a:xfrm>
          <a:prstGeom prst="rect">
            <a:avLst/>
          </a:prstGeom>
          <a:noFill/>
        </p:spPr>
        <p:txBody>
          <a:bodyPr wrap="square" rtlCol="0">
            <a:spAutoFit/>
          </a:bodyPr>
          <a:lstStyle/>
          <a:p>
            <a:r>
              <a:rPr lang="en-AU" sz="3200">
                <a:solidFill>
                  <a:srgbClr val="38246D"/>
                </a:solidFill>
                <a:effectLst/>
                <a:highlight>
                  <a:srgbClr val="FFFFFF"/>
                </a:highlight>
                <a:latin typeface="Apercu Medium" panose="02000506040000020004" pitchFamily="2" charset="77"/>
              </a:rPr>
              <a:t>Meet the Vivi Box</a:t>
            </a:r>
            <a:endParaRPr lang="en-US" sz="3200">
              <a:solidFill>
                <a:srgbClr val="38246D"/>
              </a:solidFill>
              <a:latin typeface="Apercu Medium" panose="02000506040000020004" pitchFamily="2" charset="77"/>
            </a:endParaRPr>
          </a:p>
        </p:txBody>
      </p:sp>
      <p:sp>
        <p:nvSpPr>
          <p:cNvPr id="8" name="TextBox 7">
            <a:extLst>
              <a:ext uri="{FF2B5EF4-FFF2-40B4-BE49-F238E27FC236}">
                <a16:creationId xmlns:a16="http://schemas.microsoft.com/office/drawing/2014/main" id="{DD7228A1-2497-7626-1775-D945AFE4F772}"/>
              </a:ext>
            </a:extLst>
          </p:cNvPr>
          <p:cNvSpPr txBox="1"/>
          <p:nvPr/>
        </p:nvSpPr>
        <p:spPr>
          <a:xfrm>
            <a:off x="537985" y="844429"/>
            <a:ext cx="5137970" cy="276999"/>
          </a:xfrm>
          <a:prstGeom prst="rect">
            <a:avLst/>
          </a:prstGeom>
          <a:noFill/>
        </p:spPr>
        <p:txBody>
          <a:bodyPr wrap="square" rtlCol="0">
            <a:spAutoFit/>
          </a:bodyPr>
          <a:lstStyle/>
          <a:p>
            <a:r>
              <a:rPr lang="en-US" sz="1200" spc="300">
                <a:solidFill>
                  <a:srgbClr val="1271E9"/>
                </a:solidFill>
                <a:latin typeface="Apercu" panose="02000506040000020004" pitchFamily="2" charset="77"/>
              </a:rPr>
              <a:t>GETTING STARTED</a:t>
            </a:r>
          </a:p>
        </p:txBody>
      </p:sp>
      <p:sp>
        <p:nvSpPr>
          <p:cNvPr id="9" name="TextBox 8">
            <a:extLst>
              <a:ext uri="{FF2B5EF4-FFF2-40B4-BE49-F238E27FC236}">
                <a16:creationId xmlns:a16="http://schemas.microsoft.com/office/drawing/2014/main" id="{000262A2-8783-B856-56B7-7284C61A90C6}"/>
              </a:ext>
            </a:extLst>
          </p:cNvPr>
          <p:cNvSpPr txBox="1"/>
          <p:nvPr/>
        </p:nvSpPr>
        <p:spPr>
          <a:xfrm>
            <a:off x="566207" y="1776239"/>
            <a:ext cx="4969436" cy="3046988"/>
          </a:xfrm>
          <a:prstGeom prst="rect">
            <a:avLst/>
          </a:prstGeom>
          <a:noFill/>
        </p:spPr>
        <p:txBody>
          <a:bodyPr wrap="square" lIns="91440" tIns="45720" rIns="91440" bIns="45720" rtlCol="0" anchor="t">
            <a:spAutoFit/>
          </a:bodyPr>
          <a:lstStyle/>
          <a:p>
            <a:r>
              <a:rPr lang="en-AU" sz="1600">
                <a:solidFill>
                  <a:schemeClr val="bg2">
                    <a:lumMod val="25000"/>
                  </a:schemeClr>
                </a:solidFill>
                <a:latin typeface="Apercu Light"/>
              </a:rPr>
              <a:t>A single solution for wireless screen mirroring and at-school communications.</a:t>
            </a:r>
          </a:p>
          <a:p>
            <a:endParaRPr lang="en-AU" sz="1600">
              <a:solidFill>
                <a:schemeClr val="bg2">
                  <a:lumMod val="25000"/>
                </a:schemeClr>
              </a:solidFill>
              <a:latin typeface="Apercu Light"/>
            </a:endParaRPr>
          </a:p>
          <a:p>
            <a:r>
              <a:rPr lang="en-AU" sz="1600">
                <a:solidFill>
                  <a:schemeClr val="bg2">
                    <a:lumMod val="25000"/>
                  </a:schemeClr>
                </a:solidFill>
                <a:latin typeface="Apercu Light"/>
              </a:rPr>
              <a:t>Purpose-built for education, Vivi is completely device- and operating system-agnostic.</a:t>
            </a:r>
          </a:p>
          <a:p>
            <a:endParaRPr lang="en-AU" sz="1600">
              <a:solidFill>
                <a:schemeClr val="bg2">
                  <a:lumMod val="25000"/>
                </a:schemeClr>
              </a:solidFill>
              <a:latin typeface="Apercu Light"/>
            </a:endParaRPr>
          </a:p>
          <a:p>
            <a:r>
              <a:rPr lang="en-AU" sz="1600">
                <a:solidFill>
                  <a:schemeClr val="bg2">
                    <a:lumMod val="25000"/>
                  </a:schemeClr>
                </a:solidFill>
                <a:latin typeface="Apercu Light"/>
              </a:rPr>
              <a:t>This little blue box is the key to connecting any device or media to any display. </a:t>
            </a:r>
          </a:p>
          <a:p>
            <a:endParaRPr lang="en-AU" sz="1600">
              <a:solidFill>
                <a:schemeClr val="bg2">
                  <a:lumMod val="25000"/>
                </a:schemeClr>
              </a:solidFill>
              <a:latin typeface="Apercu Light"/>
            </a:endParaRPr>
          </a:p>
          <a:p>
            <a:r>
              <a:rPr lang="en-AU" sz="1600">
                <a:solidFill>
                  <a:schemeClr val="bg2">
                    <a:lumMod val="25000"/>
                  </a:schemeClr>
                </a:solidFill>
                <a:latin typeface="Apercu Light"/>
              </a:rPr>
              <a:t>To make your classroom Vivi-enabled, each display needs one of these boxes, all managed through our cloud-based admin platform.</a:t>
            </a:r>
          </a:p>
        </p:txBody>
      </p:sp>
      <p:sp>
        <p:nvSpPr>
          <p:cNvPr id="17" name="TextBox 16">
            <a:extLst>
              <a:ext uri="{FF2B5EF4-FFF2-40B4-BE49-F238E27FC236}">
                <a16:creationId xmlns:a16="http://schemas.microsoft.com/office/drawing/2014/main" id="{8A8F4F7D-5EF6-65E7-A799-8BFB087C7D50}"/>
              </a:ext>
            </a:extLst>
          </p:cNvPr>
          <p:cNvSpPr txBox="1"/>
          <p:nvPr/>
        </p:nvSpPr>
        <p:spPr>
          <a:xfrm>
            <a:off x="6096000" y="2525369"/>
            <a:ext cx="5844754" cy="276999"/>
          </a:xfrm>
          <a:prstGeom prst="rect">
            <a:avLst/>
          </a:prstGeom>
          <a:noFill/>
        </p:spPr>
        <p:txBody>
          <a:bodyPr wrap="square" rtlCol="0">
            <a:spAutoFit/>
          </a:bodyPr>
          <a:lstStyle/>
          <a:p>
            <a:pPr algn="ctr"/>
            <a:r>
              <a:rPr lang="en-US" sz="1200">
                <a:solidFill>
                  <a:schemeClr val="bg2">
                    <a:lumMod val="25000"/>
                  </a:schemeClr>
                </a:solidFill>
                <a:latin typeface="Apercu" panose="02000506040000020004" pitchFamily="2" charset="77"/>
              </a:rPr>
              <a:t>Vivi Box</a:t>
            </a:r>
          </a:p>
        </p:txBody>
      </p:sp>
      <p:pic>
        <p:nvPicPr>
          <p:cNvPr id="19" name="Graphic 18">
            <a:extLst>
              <a:ext uri="{FF2B5EF4-FFF2-40B4-BE49-F238E27FC236}">
                <a16:creationId xmlns:a16="http://schemas.microsoft.com/office/drawing/2014/main" id="{B1E49183-42B7-E62A-3499-8795E507B37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8390421" y="3249827"/>
            <a:ext cx="644867" cy="1327667"/>
          </a:xfrm>
          <a:prstGeom prst="rect">
            <a:avLst/>
          </a:prstGeom>
        </p:spPr>
      </p:pic>
      <p:pic>
        <p:nvPicPr>
          <p:cNvPr id="21" name="Graphic 20">
            <a:extLst>
              <a:ext uri="{FF2B5EF4-FFF2-40B4-BE49-F238E27FC236}">
                <a16:creationId xmlns:a16="http://schemas.microsoft.com/office/drawing/2014/main" id="{6C5A49ED-DC1E-D408-89C5-2B7D89EDA13C}"/>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9778008" y="3527680"/>
            <a:ext cx="1671938" cy="821303"/>
          </a:xfrm>
          <a:prstGeom prst="rect">
            <a:avLst/>
          </a:prstGeom>
        </p:spPr>
      </p:pic>
      <p:pic>
        <p:nvPicPr>
          <p:cNvPr id="23" name="Graphic 22">
            <a:extLst>
              <a:ext uri="{FF2B5EF4-FFF2-40B4-BE49-F238E27FC236}">
                <a16:creationId xmlns:a16="http://schemas.microsoft.com/office/drawing/2014/main" id="{2B739E91-50B7-1F08-DD06-99AB74C4ABD0}"/>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6622795" y="3295822"/>
            <a:ext cx="876623" cy="1157142"/>
          </a:xfrm>
          <a:prstGeom prst="rect">
            <a:avLst/>
          </a:prstGeom>
        </p:spPr>
      </p:pic>
      <p:sp>
        <p:nvSpPr>
          <p:cNvPr id="24" name="TextBox 23">
            <a:extLst>
              <a:ext uri="{FF2B5EF4-FFF2-40B4-BE49-F238E27FC236}">
                <a16:creationId xmlns:a16="http://schemas.microsoft.com/office/drawing/2014/main" id="{5B0D9337-0951-11D7-BFB8-846BA74099B4}"/>
              </a:ext>
            </a:extLst>
          </p:cNvPr>
          <p:cNvSpPr txBox="1"/>
          <p:nvPr/>
        </p:nvSpPr>
        <p:spPr>
          <a:xfrm>
            <a:off x="6364906" y="4703460"/>
            <a:ext cx="1134512" cy="461665"/>
          </a:xfrm>
          <a:prstGeom prst="rect">
            <a:avLst/>
          </a:prstGeom>
          <a:noFill/>
        </p:spPr>
        <p:txBody>
          <a:bodyPr wrap="square" rtlCol="0">
            <a:spAutoFit/>
          </a:bodyPr>
          <a:lstStyle/>
          <a:p>
            <a:pPr algn="ctr"/>
            <a:r>
              <a:rPr lang="en-US" sz="1200">
                <a:solidFill>
                  <a:schemeClr val="bg2">
                    <a:lumMod val="25000"/>
                  </a:schemeClr>
                </a:solidFill>
                <a:latin typeface="Apercu" panose="02000506040000020004" pitchFamily="2" charset="77"/>
              </a:rPr>
              <a:t>Power supply </a:t>
            </a:r>
            <a:br>
              <a:rPr lang="en-US" sz="1200">
                <a:solidFill>
                  <a:schemeClr val="bg2">
                    <a:lumMod val="25000"/>
                  </a:schemeClr>
                </a:solidFill>
                <a:latin typeface="Apercu" panose="02000506040000020004" pitchFamily="2" charset="77"/>
              </a:rPr>
            </a:br>
            <a:r>
              <a:rPr lang="en-US" sz="1200">
                <a:solidFill>
                  <a:schemeClr val="bg2">
                    <a:lumMod val="25000"/>
                  </a:schemeClr>
                </a:solidFill>
                <a:latin typeface="Apercu" panose="02000506040000020004" pitchFamily="2" charset="77"/>
              </a:rPr>
              <a:t>(AC adapter)</a:t>
            </a:r>
          </a:p>
        </p:txBody>
      </p:sp>
      <p:sp>
        <p:nvSpPr>
          <p:cNvPr id="25" name="TextBox 24">
            <a:extLst>
              <a:ext uri="{FF2B5EF4-FFF2-40B4-BE49-F238E27FC236}">
                <a16:creationId xmlns:a16="http://schemas.microsoft.com/office/drawing/2014/main" id="{4C09524B-BED9-34E1-1352-64DD5950DDF6}"/>
              </a:ext>
            </a:extLst>
          </p:cNvPr>
          <p:cNvSpPr txBox="1"/>
          <p:nvPr/>
        </p:nvSpPr>
        <p:spPr>
          <a:xfrm>
            <a:off x="8107209" y="4703460"/>
            <a:ext cx="1134512" cy="461665"/>
          </a:xfrm>
          <a:prstGeom prst="rect">
            <a:avLst/>
          </a:prstGeom>
          <a:noFill/>
        </p:spPr>
        <p:txBody>
          <a:bodyPr wrap="square" rtlCol="0">
            <a:spAutoFit/>
          </a:bodyPr>
          <a:lstStyle/>
          <a:p>
            <a:pPr algn="ctr"/>
            <a:r>
              <a:rPr lang="en-AU" sz="1200"/>
              <a:t>2 x Wi-Fi antennas</a:t>
            </a:r>
            <a:endParaRPr lang="en-US" sz="1200">
              <a:solidFill>
                <a:schemeClr val="bg2">
                  <a:lumMod val="25000"/>
                </a:schemeClr>
              </a:solidFill>
              <a:latin typeface="Apercu" panose="02000506040000020004" pitchFamily="2" charset="77"/>
            </a:endParaRPr>
          </a:p>
        </p:txBody>
      </p:sp>
      <p:sp>
        <p:nvSpPr>
          <p:cNvPr id="26" name="TextBox 25">
            <a:extLst>
              <a:ext uri="{FF2B5EF4-FFF2-40B4-BE49-F238E27FC236}">
                <a16:creationId xmlns:a16="http://schemas.microsoft.com/office/drawing/2014/main" id="{53A78B0C-CCEE-224C-8712-D4FCB4DD4F50}"/>
              </a:ext>
            </a:extLst>
          </p:cNvPr>
          <p:cNvSpPr txBox="1"/>
          <p:nvPr/>
        </p:nvSpPr>
        <p:spPr>
          <a:xfrm>
            <a:off x="9775371" y="4703460"/>
            <a:ext cx="1878644" cy="646331"/>
          </a:xfrm>
          <a:prstGeom prst="rect">
            <a:avLst/>
          </a:prstGeom>
          <a:noFill/>
        </p:spPr>
        <p:txBody>
          <a:bodyPr wrap="square" rtlCol="0">
            <a:spAutoFit/>
          </a:bodyPr>
          <a:lstStyle/>
          <a:p>
            <a:pPr algn="ctr"/>
            <a:r>
              <a:rPr lang="en-AU" sz="1200"/>
              <a:t>Mounting plate with screw kit (Kensington lock compatible)</a:t>
            </a:r>
            <a:endParaRPr lang="en-US" sz="1200">
              <a:solidFill>
                <a:schemeClr val="bg2">
                  <a:lumMod val="25000"/>
                </a:schemeClr>
              </a:solidFill>
              <a:latin typeface="Apercu" panose="02000506040000020004" pitchFamily="2" charset="77"/>
            </a:endParaRPr>
          </a:p>
        </p:txBody>
      </p:sp>
      <p:sp>
        <p:nvSpPr>
          <p:cNvPr id="34" name="Oval 33">
            <a:extLst>
              <a:ext uri="{FF2B5EF4-FFF2-40B4-BE49-F238E27FC236}">
                <a16:creationId xmlns:a16="http://schemas.microsoft.com/office/drawing/2014/main" id="{8F350CB8-BF7A-F7F6-2982-C171E7CF16D2}"/>
              </a:ext>
            </a:extLst>
          </p:cNvPr>
          <p:cNvSpPr/>
          <p:nvPr/>
        </p:nvSpPr>
        <p:spPr>
          <a:xfrm>
            <a:off x="-883042" y="5560170"/>
            <a:ext cx="2842054" cy="2842054"/>
          </a:xfrm>
          <a:prstGeom prst="ellipse">
            <a:avLst/>
          </a:prstGeom>
          <a:solidFill>
            <a:srgbClr val="1271E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Oval 34">
            <a:extLst>
              <a:ext uri="{FF2B5EF4-FFF2-40B4-BE49-F238E27FC236}">
                <a16:creationId xmlns:a16="http://schemas.microsoft.com/office/drawing/2014/main" id="{3323620D-68A6-B896-4EBD-2C733E96FF89}"/>
              </a:ext>
            </a:extLst>
          </p:cNvPr>
          <p:cNvSpPr/>
          <p:nvPr/>
        </p:nvSpPr>
        <p:spPr>
          <a:xfrm>
            <a:off x="1965573" y="5739288"/>
            <a:ext cx="488517" cy="488517"/>
          </a:xfrm>
          <a:prstGeom prst="ellipse">
            <a:avLst/>
          </a:prstGeom>
          <a:solidFill>
            <a:srgbClr val="9A32D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84905534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ounded Rectangle 13">
            <a:extLst>
              <a:ext uri="{FF2B5EF4-FFF2-40B4-BE49-F238E27FC236}">
                <a16:creationId xmlns:a16="http://schemas.microsoft.com/office/drawing/2014/main" id="{90DBDC38-C22B-18FE-E029-6474319475EC}"/>
              </a:ext>
            </a:extLst>
          </p:cNvPr>
          <p:cNvSpPr/>
          <p:nvPr/>
        </p:nvSpPr>
        <p:spPr>
          <a:xfrm>
            <a:off x="6096001" y="332510"/>
            <a:ext cx="5844754" cy="5557928"/>
          </a:xfrm>
          <a:prstGeom prst="roundRect">
            <a:avLst>
              <a:gd name="adj" fmla="val 2844"/>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2E6EE48C-D788-71AC-2E4F-CB41853B410B}"/>
              </a:ext>
            </a:extLst>
          </p:cNvPr>
          <p:cNvSpPr txBox="1"/>
          <p:nvPr/>
        </p:nvSpPr>
        <p:spPr>
          <a:xfrm>
            <a:off x="6338875" y="844696"/>
            <a:ext cx="5315140" cy="369332"/>
          </a:xfrm>
          <a:prstGeom prst="rect">
            <a:avLst/>
          </a:prstGeom>
          <a:noFill/>
        </p:spPr>
        <p:txBody>
          <a:bodyPr wrap="square" rtlCol="0">
            <a:spAutoFit/>
          </a:bodyPr>
          <a:lstStyle/>
          <a:p>
            <a:pPr algn="ctr"/>
            <a:r>
              <a:rPr lang="en-US">
                <a:solidFill>
                  <a:srgbClr val="1271E9"/>
                </a:solidFill>
                <a:latin typeface="Apercu" panose="02000506040000020004" pitchFamily="2" charset="77"/>
              </a:rPr>
              <a:t>Connections</a:t>
            </a:r>
          </a:p>
        </p:txBody>
      </p:sp>
      <p:pic>
        <p:nvPicPr>
          <p:cNvPr id="4" name="Picture 3" descr="A blue triangle shaped logo&#10;&#10;Description automatically generated">
            <a:extLst>
              <a:ext uri="{FF2B5EF4-FFF2-40B4-BE49-F238E27FC236}">
                <a16:creationId xmlns:a16="http://schemas.microsoft.com/office/drawing/2014/main" id="{E351C81C-43D0-4AEC-DF45-24F41D3B79FD}"/>
              </a:ext>
            </a:extLst>
          </p:cNvPr>
          <p:cNvPicPr>
            <a:picLocks noChangeAspect="1"/>
          </p:cNvPicPr>
          <p:nvPr/>
        </p:nvPicPr>
        <p:blipFill>
          <a:blip r:embed="rId3"/>
          <a:stretch>
            <a:fillRect/>
          </a:stretch>
        </p:blipFill>
        <p:spPr>
          <a:xfrm>
            <a:off x="11379367" y="6073292"/>
            <a:ext cx="561387" cy="561387"/>
          </a:xfrm>
          <a:prstGeom prst="rect">
            <a:avLst/>
          </a:prstGeom>
        </p:spPr>
      </p:pic>
      <p:sp>
        <p:nvSpPr>
          <p:cNvPr id="7" name="TextBox 6">
            <a:extLst>
              <a:ext uri="{FF2B5EF4-FFF2-40B4-BE49-F238E27FC236}">
                <a16:creationId xmlns:a16="http://schemas.microsoft.com/office/drawing/2014/main" id="{BBC12AE0-188F-341A-702F-484F5F4312B6}"/>
              </a:ext>
            </a:extLst>
          </p:cNvPr>
          <p:cNvSpPr txBox="1"/>
          <p:nvPr/>
        </p:nvSpPr>
        <p:spPr>
          <a:xfrm>
            <a:off x="537985" y="2363206"/>
            <a:ext cx="5458778" cy="584775"/>
          </a:xfrm>
          <a:prstGeom prst="rect">
            <a:avLst/>
          </a:prstGeom>
          <a:noFill/>
        </p:spPr>
        <p:txBody>
          <a:bodyPr wrap="square" rtlCol="0">
            <a:spAutoFit/>
          </a:bodyPr>
          <a:lstStyle/>
          <a:p>
            <a:r>
              <a:rPr lang="en-AU" sz="3200">
                <a:solidFill>
                  <a:srgbClr val="38246D"/>
                </a:solidFill>
                <a:effectLst/>
                <a:highlight>
                  <a:srgbClr val="FFFFFF"/>
                </a:highlight>
                <a:latin typeface="Apercu Medium" panose="02000506040000020004" pitchFamily="2" charset="77"/>
              </a:rPr>
              <a:t>Meet the Vivi Box</a:t>
            </a:r>
            <a:endParaRPr lang="en-US" sz="3200">
              <a:solidFill>
                <a:srgbClr val="38246D"/>
              </a:solidFill>
              <a:latin typeface="Apercu Medium" panose="02000506040000020004" pitchFamily="2" charset="77"/>
            </a:endParaRPr>
          </a:p>
        </p:txBody>
      </p:sp>
      <p:sp>
        <p:nvSpPr>
          <p:cNvPr id="8" name="TextBox 7">
            <a:extLst>
              <a:ext uri="{FF2B5EF4-FFF2-40B4-BE49-F238E27FC236}">
                <a16:creationId xmlns:a16="http://schemas.microsoft.com/office/drawing/2014/main" id="{DD7228A1-2497-7626-1775-D945AFE4F772}"/>
              </a:ext>
            </a:extLst>
          </p:cNvPr>
          <p:cNvSpPr txBox="1"/>
          <p:nvPr/>
        </p:nvSpPr>
        <p:spPr>
          <a:xfrm>
            <a:off x="537985" y="2086207"/>
            <a:ext cx="5137970" cy="276999"/>
          </a:xfrm>
          <a:prstGeom prst="rect">
            <a:avLst/>
          </a:prstGeom>
          <a:noFill/>
        </p:spPr>
        <p:txBody>
          <a:bodyPr wrap="square" rtlCol="0">
            <a:spAutoFit/>
          </a:bodyPr>
          <a:lstStyle/>
          <a:p>
            <a:r>
              <a:rPr lang="en-US" sz="1200" spc="300">
                <a:solidFill>
                  <a:srgbClr val="1271E9"/>
                </a:solidFill>
                <a:latin typeface="Apercu" panose="02000506040000020004" pitchFamily="2" charset="77"/>
              </a:rPr>
              <a:t>GETTING STARTED</a:t>
            </a:r>
          </a:p>
        </p:txBody>
      </p:sp>
      <p:sp>
        <p:nvSpPr>
          <p:cNvPr id="9" name="TextBox 8">
            <a:extLst>
              <a:ext uri="{FF2B5EF4-FFF2-40B4-BE49-F238E27FC236}">
                <a16:creationId xmlns:a16="http://schemas.microsoft.com/office/drawing/2014/main" id="{000262A2-8783-B856-56B7-7284C61A90C6}"/>
              </a:ext>
            </a:extLst>
          </p:cNvPr>
          <p:cNvSpPr txBox="1"/>
          <p:nvPr/>
        </p:nvSpPr>
        <p:spPr>
          <a:xfrm>
            <a:off x="537985" y="3224980"/>
            <a:ext cx="4969436" cy="2554545"/>
          </a:xfrm>
          <a:prstGeom prst="rect">
            <a:avLst/>
          </a:prstGeom>
          <a:noFill/>
        </p:spPr>
        <p:txBody>
          <a:bodyPr wrap="square" rtlCol="0">
            <a:spAutoFit/>
          </a:bodyPr>
          <a:lstStyle/>
          <a:p>
            <a:r>
              <a:rPr lang="en-AU" sz="1600">
                <a:solidFill>
                  <a:schemeClr val="bg2">
                    <a:lumMod val="25000"/>
                  </a:schemeClr>
                </a:solidFill>
                <a:latin typeface="Apercu Light" panose="02000506030000020004" pitchFamily="2" charset="77"/>
              </a:rPr>
              <a:t>The Vivi Box connects directly to your display and takes care of all communication between devices and what’s shown on the screen.</a:t>
            </a:r>
          </a:p>
          <a:p>
            <a:br>
              <a:rPr lang="en-AU" sz="1600">
                <a:solidFill>
                  <a:schemeClr val="bg2">
                    <a:lumMod val="25000"/>
                  </a:schemeClr>
                </a:solidFill>
                <a:latin typeface="Apercu Light" panose="02000506030000020004" pitchFamily="2" charset="77"/>
              </a:rPr>
            </a:br>
            <a:r>
              <a:rPr lang="en-AU" sz="1600">
                <a:solidFill>
                  <a:schemeClr val="bg2">
                    <a:lumMod val="25000"/>
                  </a:schemeClr>
                </a:solidFill>
                <a:latin typeface="Apercu Medium" panose="02000506040000020004" pitchFamily="2" charset="77"/>
              </a:rPr>
              <a:t>What You’ll Need:</a:t>
            </a:r>
          </a:p>
          <a:p>
            <a:pPr marL="285750" indent="-285750">
              <a:buFont typeface="Arial" panose="020B0604020202020204" pitchFamily="34" charset="0"/>
              <a:buChar char="•"/>
            </a:pPr>
            <a:r>
              <a:rPr lang="en-AU" sz="1600">
                <a:solidFill>
                  <a:schemeClr val="bg2">
                    <a:lumMod val="25000"/>
                  </a:schemeClr>
                </a:solidFill>
                <a:latin typeface="Apercu Light" panose="02000506030000020004" pitchFamily="2" charset="77"/>
              </a:rPr>
              <a:t>HDMI cable</a:t>
            </a:r>
          </a:p>
          <a:p>
            <a:pPr marL="285750" indent="-285750">
              <a:buFont typeface="Arial" panose="020B0604020202020204" pitchFamily="34" charset="0"/>
              <a:buChar char="•"/>
            </a:pPr>
            <a:r>
              <a:rPr lang="en-AU" sz="1600">
                <a:solidFill>
                  <a:schemeClr val="bg2">
                    <a:lumMod val="25000"/>
                  </a:schemeClr>
                </a:solidFill>
                <a:latin typeface="Apercu Light" panose="02000506030000020004" pitchFamily="2" charset="77"/>
              </a:rPr>
              <a:t>Ethernet cable</a:t>
            </a:r>
          </a:p>
          <a:p>
            <a:endParaRPr lang="en-AU" sz="1600">
              <a:solidFill>
                <a:schemeClr val="bg2">
                  <a:lumMod val="25000"/>
                </a:schemeClr>
              </a:solidFill>
              <a:latin typeface="Apercu Light" panose="02000506030000020004" pitchFamily="2" charset="77"/>
            </a:endParaRPr>
          </a:p>
          <a:p>
            <a:endParaRPr lang="en-AU" sz="1600">
              <a:solidFill>
                <a:schemeClr val="bg2">
                  <a:lumMod val="25000"/>
                </a:schemeClr>
              </a:solidFill>
              <a:latin typeface="Apercu Light" panose="02000506030000020004" pitchFamily="2" charset="77"/>
            </a:endParaRPr>
          </a:p>
          <a:p>
            <a:endParaRPr lang="en-AU" sz="1600">
              <a:solidFill>
                <a:schemeClr val="bg2">
                  <a:lumMod val="25000"/>
                </a:schemeClr>
              </a:solidFill>
              <a:latin typeface="Apercu Light" panose="02000506030000020004" pitchFamily="2" charset="77"/>
            </a:endParaRPr>
          </a:p>
        </p:txBody>
      </p:sp>
      <p:sp>
        <p:nvSpPr>
          <p:cNvPr id="34" name="Oval 33">
            <a:extLst>
              <a:ext uri="{FF2B5EF4-FFF2-40B4-BE49-F238E27FC236}">
                <a16:creationId xmlns:a16="http://schemas.microsoft.com/office/drawing/2014/main" id="{8F350CB8-BF7A-F7F6-2982-C171E7CF16D2}"/>
              </a:ext>
            </a:extLst>
          </p:cNvPr>
          <p:cNvSpPr/>
          <p:nvPr/>
        </p:nvSpPr>
        <p:spPr>
          <a:xfrm>
            <a:off x="-883042" y="5560170"/>
            <a:ext cx="2842054" cy="2842054"/>
          </a:xfrm>
          <a:prstGeom prst="ellipse">
            <a:avLst/>
          </a:prstGeom>
          <a:solidFill>
            <a:srgbClr val="1271E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Oval 34">
            <a:extLst>
              <a:ext uri="{FF2B5EF4-FFF2-40B4-BE49-F238E27FC236}">
                <a16:creationId xmlns:a16="http://schemas.microsoft.com/office/drawing/2014/main" id="{3323620D-68A6-B896-4EBD-2C733E96FF89}"/>
              </a:ext>
            </a:extLst>
          </p:cNvPr>
          <p:cNvSpPr/>
          <p:nvPr/>
        </p:nvSpPr>
        <p:spPr>
          <a:xfrm>
            <a:off x="1965573" y="5739288"/>
            <a:ext cx="488517" cy="488517"/>
          </a:xfrm>
          <a:prstGeom prst="ellipse">
            <a:avLst/>
          </a:prstGeom>
          <a:solidFill>
            <a:srgbClr val="9A32D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Graphic 2">
            <a:extLst>
              <a:ext uri="{FF2B5EF4-FFF2-40B4-BE49-F238E27FC236}">
                <a16:creationId xmlns:a16="http://schemas.microsoft.com/office/drawing/2014/main" id="{A5995950-D5F9-9BB9-E930-E21793E14BF3}"/>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833861" y="2666065"/>
            <a:ext cx="4630942" cy="1772336"/>
          </a:xfrm>
          <a:prstGeom prst="rect">
            <a:avLst/>
          </a:prstGeom>
        </p:spPr>
      </p:pic>
      <p:sp>
        <p:nvSpPr>
          <p:cNvPr id="5" name="TextBox 4">
            <a:extLst>
              <a:ext uri="{FF2B5EF4-FFF2-40B4-BE49-F238E27FC236}">
                <a16:creationId xmlns:a16="http://schemas.microsoft.com/office/drawing/2014/main" id="{09DF012C-C263-2D53-64B9-B04C671BC207}"/>
              </a:ext>
            </a:extLst>
          </p:cNvPr>
          <p:cNvSpPr txBox="1"/>
          <p:nvPr/>
        </p:nvSpPr>
        <p:spPr>
          <a:xfrm>
            <a:off x="10269564" y="4471922"/>
            <a:ext cx="939025" cy="461665"/>
          </a:xfrm>
          <a:prstGeom prst="rect">
            <a:avLst/>
          </a:prstGeom>
          <a:noFill/>
        </p:spPr>
        <p:txBody>
          <a:bodyPr wrap="square" rtlCol="0">
            <a:spAutoFit/>
          </a:bodyPr>
          <a:lstStyle/>
          <a:p>
            <a:pPr algn="ctr"/>
            <a:r>
              <a:rPr lang="en-AU" sz="1200"/>
              <a:t>Wi-Fi Antennas</a:t>
            </a:r>
            <a:endParaRPr lang="en-US" sz="1200">
              <a:solidFill>
                <a:schemeClr val="bg2">
                  <a:lumMod val="25000"/>
                </a:schemeClr>
              </a:solidFill>
              <a:latin typeface="Apercu" panose="02000506040000020004" pitchFamily="2" charset="77"/>
            </a:endParaRPr>
          </a:p>
        </p:txBody>
      </p:sp>
      <p:sp>
        <p:nvSpPr>
          <p:cNvPr id="6" name="TextBox 5">
            <a:extLst>
              <a:ext uri="{FF2B5EF4-FFF2-40B4-BE49-F238E27FC236}">
                <a16:creationId xmlns:a16="http://schemas.microsoft.com/office/drawing/2014/main" id="{586196B1-30A1-3528-5605-100C70ADF82E}"/>
              </a:ext>
            </a:extLst>
          </p:cNvPr>
          <p:cNvSpPr txBox="1"/>
          <p:nvPr/>
        </p:nvSpPr>
        <p:spPr>
          <a:xfrm>
            <a:off x="8854833" y="4475361"/>
            <a:ext cx="939025" cy="276999"/>
          </a:xfrm>
          <a:prstGeom prst="rect">
            <a:avLst/>
          </a:prstGeom>
          <a:noFill/>
        </p:spPr>
        <p:txBody>
          <a:bodyPr wrap="square" rtlCol="0">
            <a:spAutoFit/>
          </a:bodyPr>
          <a:lstStyle/>
          <a:p>
            <a:pPr algn="ctr"/>
            <a:r>
              <a:rPr lang="en-AU" sz="1200"/>
              <a:t>AUX</a:t>
            </a:r>
            <a:endParaRPr lang="en-US" sz="1200">
              <a:solidFill>
                <a:schemeClr val="bg2">
                  <a:lumMod val="25000"/>
                </a:schemeClr>
              </a:solidFill>
              <a:latin typeface="Apercu" panose="02000506040000020004" pitchFamily="2" charset="77"/>
            </a:endParaRPr>
          </a:p>
        </p:txBody>
      </p:sp>
      <p:sp>
        <p:nvSpPr>
          <p:cNvPr id="10" name="TextBox 9">
            <a:extLst>
              <a:ext uri="{FF2B5EF4-FFF2-40B4-BE49-F238E27FC236}">
                <a16:creationId xmlns:a16="http://schemas.microsoft.com/office/drawing/2014/main" id="{E16C835E-6B62-6820-F9D8-15D91EFB086A}"/>
              </a:ext>
            </a:extLst>
          </p:cNvPr>
          <p:cNvSpPr txBox="1"/>
          <p:nvPr/>
        </p:nvSpPr>
        <p:spPr>
          <a:xfrm>
            <a:off x="8566735" y="2344711"/>
            <a:ext cx="576195" cy="276999"/>
          </a:xfrm>
          <a:prstGeom prst="rect">
            <a:avLst/>
          </a:prstGeom>
          <a:noFill/>
        </p:spPr>
        <p:txBody>
          <a:bodyPr wrap="square" rtlCol="0">
            <a:spAutoFit/>
          </a:bodyPr>
          <a:lstStyle/>
          <a:p>
            <a:pPr algn="ctr"/>
            <a:r>
              <a:rPr lang="en-AU" sz="1200"/>
              <a:t>HDMI</a:t>
            </a:r>
            <a:endParaRPr lang="en-US" sz="1200">
              <a:solidFill>
                <a:schemeClr val="bg2">
                  <a:lumMod val="25000"/>
                </a:schemeClr>
              </a:solidFill>
              <a:latin typeface="Apercu" panose="02000506040000020004" pitchFamily="2" charset="77"/>
            </a:endParaRPr>
          </a:p>
        </p:txBody>
      </p:sp>
      <p:sp>
        <p:nvSpPr>
          <p:cNvPr id="11" name="TextBox 10">
            <a:extLst>
              <a:ext uri="{FF2B5EF4-FFF2-40B4-BE49-F238E27FC236}">
                <a16:creationId xmlns:a16="http://schemas.microsoft.com/office/drawing/2014/main" id="{7F05373C-3EEE-449F-9194-4CA500F7AC1C}"/>
              </a:ext>
            </a:extLst>
          </p:cNvPr>
          <p:cNvSpPr txBox="1"/>
          <p:nvPr/>
        </p:nvSpPr>
        <p:spPr>
          <a:xfrm>
            <a:off x="7451052" y="2344711"/>
            <a:ext cx="576195" cy="276999"/>
          </a:xfrm>
          <a:prstGeom prst="rect">
            <a:avLst/>
          </a:prstGeom>
          <a:noFill/>
        </p:spPr>
        <p:txBody>
          <a:bodyPr wrap="square" rtlCol="0">
            <a:spAutoFit/>
          </a:bodyPr>
          <a:lstStyle/>
          <a:p>
            <a:pPr algn="ctr"/>
            <a:r>
              <a:rPr lang="en-AU" sz="1200"/>
              <a:t>DC in</a:t>
            </a:r>
            <a:endParaRPr lang="en-US" sz="1200">
              <a:solidFill>
                <a:schemeClr val="bg2">
                  <a:lumMod val="25000"/>
                </a:schemeClr>
              </a:solidFill>
              <a:latin typeface="Apercu" panose="02000506040000020004" pitchFamily="2" charset="77"/>
            </a:endParaRPr>
          </a:p>
        </p:txBody>
      </p:sp>
      <p:sp>
        <p:nvSpPr>
          <p:cNvPr id="12" name="TextBox 11">
            <a:extLst>
              <a:ext uri="{FF2B5EF4-FFF2-40B4-BE49-F238E27FC236}">
                <a16:creationId xmlns:a16="http://schemas.microsoft.com/office/drawing/2014/main" id="{20761827-8171-AD01-7600-2A513B12B109}"/>
              </a:ext>
            </a:extLst>
          </p:cNvPr>
          <p:cNvSpPr txBox="1"/>
          <p:nvPr/>
        </p:nvSpPr>
        <p:spPr>
          <a:xfrm>
            <a:off x="9638674" y="2175766"/>
            <a:ext cx="715287" cy="461665"/>
          </a:xfrm>
          <a:prstGeom prst="rect">
            <a:avLst/>
          </a:prstGeom>
          <a:noFill/>
        </p:spPr>
        <p:txBody>
          <a:bodyPr wrap="square" rtlCol="0">
            <a:spAutoFit/>
          </a:bodyPr>
          <a:lstStyle/>
          <a:p>
            <a:pPr algn="ctr"/>
            <a:r>
              <a:rPr lang="en-AU" sz="1200"/>
              <a:t>4x USB Ports</a:t>
            </a:r>
            <a:endParaRPr lang="en-US" sz="1200">
              <a:solidFill>
                <a:schemeClr val="bg2">
                  <a:lumMod val="25000"/>
                </a:schemeClr>
              </a:solidFill>
              <a:latin typeface="Apercu" panose="02000506040000020004" pitchFamily="2" charset="77"/>
            </a:endParaRPr>
          </a:p>
        </p:txBody>
      </p:sp>
      <p:sp>
        <p:nvSpPr>
          <p:cNvPr id="13" name="TextBox 12">
            <a:extLst>
              <a:ext uri="{FF2B5EF4-FFF2-40B4-BE49-F238E27FC236}">
                <a16:creationId xmlns:a16="http://schemas.microsoft.com/office/drawing/2014/main" id="{2160F599-3379-6E89-3D24-091B5220378A}"/>
              </a:ext>
            </a:extLst>
          </p:cNvPr>
          <p:cNvSpPr txBox="1"/>
          <p:nvPr/>
        </p:nvSpPr>
        <p:spPr>
          <a:xfrm>
            <a:off x="10759016" y="1982774"/>
            <a:ext cx="1107489" cy="646331"/>
          </a:xfrm>
          <a:prstGeom prst="rect">
            <a:avLst/>
          </a:prstGeom>
          <a:noFill/>
        </p:spPr>
        <p:txBody>
          <a:bodyPr wrap="square" rtlCol="0">
            <a:spAutoFit/>
          </a:bodyPr>
          <a:lstStyle/>
          <a:p>
            <a:pPr algn="ctr"/>
            <a:r>
              <a:rPr lang="en-AU" sz="1200"/>
              <a:t>Reset Button (accessible with a pin)</a:t>
            </a:r>
            <a:endParaRPr lang="en-US" sz="1200">
              <a:solidFill>
                <a:schemeClr val="bg2">
                  <a:lumMod val="25000"/>
                </a:schemeClr>
              </a:solidFill>
              <a:latin typeface="Apercu" panose="02000506040000020004" pitchFamily="2" charset="77"/>
            </a:endParaRPr>
          </a:p>
        </p:txBody>
      </p:sp>
      <p:sp>
        <p:nvSpPr>
          <p:cNvPr id="16" name="TextBox 15">
            <a:extLst>
              <a:ext uri="{FF2B5EF4-FFF2-40B4-BE49-F238E27FC236}">
                <a16:creationId xmlns:a16="http://schemas.microsoft.com/office/drawing/2014/main" id="{1CC53284-F744-6691-125F-7E1504191782}"/>
              </a:ext>
            </a:extLst>
          </p:cNvPr>
          <p:cNvSpPr txBox="1"/>
          <p:nvPr/>
        </p:nvSpPr>
        <p:spPr>
          <a:xfrm>
            <a:off x="7689534" y="4475361"/>
            <a:ext cx="1101967" cy="461665"/>
          </a:xfrm>
          <a:prstGeom prst="rect">
            <a:avLst/>
          </a:prstGeom>
          <a:noFill/>
        </p:spPr>
        <p:txBody>
          <a:bodyPr wrap="square" rtlCol="0">
            <a:spAutoFit/>
          </a:bodyPr>
          <a:lstStyle/>
          <a:p>
            <a:pPr algn="ctr"/>
            <a:r>
              <a:rPr lang="en-AU" sz="1200"/>
              <a:t>Ethernet (POE enable)</a:t>
            </a:r>
            <a:endParaRPr lang="en-US" sz="1200">
              <a:solidFill>
                <a:schemeClr val="bg2">
                  <a:lumMod val="25000"/>
                </a:schemeClr>
              </a:solidFill>
              <a:latin typeface="Apercu" panose="02000506040000020004" pitchFamily="2" charset="77"/>
            </a:endParaRPr>
          </a:p>
        </p:txBody>
      </p:sp>
    </p:spTree>
    <p:extLst>
      <p:ext uri="{BB962C8B-B14F-4D97-AF65-F5344CB8AC3E}">
        <p14:creationId xmlns:p14="http://schemas.microsoft.com/office/powerpoint/2010/main" val="49199523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blue triangle shaped logo&#10;&#10;Description automatically generated">
            <a:extLst>
              <a:ext uri="{FF2B5EF4-FFF2-40B4-BE49-F238E27FC236}">
                <a16:creationId xmlns:a16="http://schemas.microsoft.com/office/drawing/2014/main" id="{E351C81C-43D0-4AEC-DF45-24F41D3B79FD}"/>
              </a:ext>
            </a:extLst>
          </p:cNvPr>
          <p:cNvPicPr>
            <a:picLocks noChangeAspect="1"/>
          </p:cNvPicPr>
          <p:nvPr/>
        </p:nvPicPr>
        <p:blipFill>
          <a:blip r:embed="rId2"/>
          <a:stretch>
            <a:fillRect/>
          </a:stretch>
        </p:blipFill>
        <p:spPr>
          <a:xfrm>
            <a:off x="11379367" y="6073292"/>
            <a:ext cx="561387" cy="561387"/>
          </a:xfrm>
          <a:prstGeom prst="rect">
            <a:avLst/>
          </a:prstGeom>
        </p:spPr>
      </p:pic>
      <p:pic>
        <p:nvPicPr>
          <p:cNvPr id="6" name="Picture 5" descr="A screenshot of a computer&#10;&#10;Description automatically generated">
            <a:extLst>
              <a:ext uri="{FF2B5EF4-FFF2-40B4-BE49-F238E27FC236}">
                <a16:creationId xmlns:a16="http://schemas.microsoft.com/office/drawing/2014/main" id="{12DBCE21-6FE6-7C28-5C4B-C560D3C52CD9}"/>
              </a:ext>
            </a:extLst>
          </p:cNvPr>
          <p:cNvPicPr>
            <a:picLocks noChangeAspect="1"/>
          </p:cNvPicPr>
          <p:nvPr/>
        </p:nvPicPr>
        <p:blipFill>
          <a:blip r:embed="rId3"/>
          <a:stretch>
            <a:fillRect/>
          </a:stretch>
        </p:blipFill>
        <p:spPr>
          <a:xfrm>
            <a:off x="6096000" y="828829"/>
            <a:ext cx="8000525" cy="5200341"/>
          </a:xfrm>
          <a:prstGeom prst="rect">
            <a:avLst/>
          </a:prstGeom>
        </p:spPr>
      </p:pic>
      <p:sp>
        <p:nvSpPr>
          <p:cNvPr id="7" name="TextBox 6">
            <a:extLst>
              <a:ext uri="{FF2B5EF4-FFF2-40B4-BE49-F238E27FC236}">
                <a16:creationId xmlns:a16="http://schemas.microsoft.com/office/drawing/2014/main" id="{BBC12AE0-188F-341A-702F-484F5F4312B6}"/>
              </a:ext>
            </a:extLst>
          </p:cNvPr>
          <p:cNvSpPr txBox="1"/>
          <p:nvPr/>
        </p:nvSpPr>
        <p:spPr>
          <a:xfrm>
            <a:off x="537985" y="2331192"/>
            <a:ext cx="5458778" cy="584775"/>
          </a:xfrm>
          <a:prstGeom prst="rect">
            <a:avLst/>
          </a:prstGeom>
          <a:noFill/>
        </p:spPr>
        <p:txBody>
          <a:bodyPr wrap="square" rtlCol="0">
            <a:spAutoFit/>
          </a:bodyPr>
          <a:lstStyle/>
          <a:p>
            <a:r>
              <a:rPr lang="en-AU" sz="3200">
                <a:solidFill>
                  <a:srgbClr val="38246D"/>
                </a:solidFill>
                <a:effectLst/>
                <a:highlight>
                  <a:srgbClr val="FFFFFF"/>
                </a:highlight>
                <a:latin typeface="Apercu Medium" panose="02000506040000020004" pitchFamily="2" charset="77"/>
              </a:rPr>
              <a:t>Organisation Setup</a:t>
            </a:r>
            <a:endParaRPr lang="en-US" sz="3200">
              <a:solidFill>
                <a:srgbClr val="38246D"/>
              </a:solidFill>
              <a:latin typeface="Apercu Medium" panose="02000506040000020004" pitchFamily="2" charset="77"/>
            </a:endParaRPr>
          </a:p>
        </p:txBody>
      </p:sp>
      <p:sp>
        <p:nvSpPr>
          <p:cNvPr id="8" name="TextBox 7">
            <a:extLst>
              <a:ext uri="{FF2B5EF4-FFF2-40B4-BE49-F238E27FC236}">
                <a16:creationId xmlns:a16="http://schemas.microsoft.com/office/drawing/2014/main" id="{DD7228A1-2497-7626-1775-D945AFE4F772}"/>
              </a:ext>
            </a:extLst>
          </p:cNvPr>
          <p:cNvSpPr txBox="1"/>
          <p:nvPr/>
        </p:nvSpPr>
        <p:spPr>
          <a:xfrm>
            <a:off x="537985" y="2054193"/>
            <a:ext cx="5137970" cy="276999"/>
          </a:xfrm>
          <a:prstGeom prst="rect">
            <a:avLst/>
          </a:prstGeom>
          <a:noFill/>
        </p:spPr>
        <p:txBody>
          <a:bodyPr wrap="square" rtlCol="0">
            <a:spAutoFit/>
          </a:bodyPr>
          <a:lstStyle/>
          <a:p>
            <a:r>
              <a:rPr lang="en-US" sz="1200" spc="300">
                <a:solidFill>
                  <a:srgbClr val="1271E9"/>
                </a:solidFill>
                <a:latin typeface="Apercu" panose="02000506040000020004" pitchFamily="2" charset="77"/>
              </a:rPr>
              <a:t>VIVI CENTRAL SETUP</a:t>
            </a:r>
          </a:p>
        </p:txBody>
      </p:sp>
      <p:sp>
        <p:nvSpPr>
          <p:cNvPr id="9" name="TextBox 8">
            <a:extLst>
              <a:ext uri="{FF2B5EF4-FFF2-40B4-BE49-F238E27FC236}">
                <a16:creationId xmlns:a16="http://schemas.microsoft.com/office/drawing/2014/main" id="{000262A2-8783-B856-56B7-7284C61A90C6}"/>
              </a:ext>
            </a:extLst>
          </p:cNvPr>
          <p:cNvSpPr txBox="1"/>
          <p:nvPr/>
        </p:nvSpPr>
        <p:spPr>
          <a:xfrm>
            <a:off x="537985" y="3192966"/>
            <a:ext cx="4969436" cy="2062103"/>
          </a:xfrm>
          <a:prstGeom prst="rect">
            <a:avLst/>
          </a:prstGeom>
          <a:noFill/>
        </p:spPr>
        <p:txBody>
          <a:bodyPr wrap="square" rtlCol="0">
            <a:spAutoFit/>
          </a:bodyPr>
          <a:lstStyle/>
          <a:p>
            <a:r>
              <a:rPr lang="en-AU" sz="1600">
                <a:solidFill>
                  <a:schemeClr val="tx1">
                    <a:lumMod val="75000"/>
                    <a:lumOff val="25000"/>
                  </a:schemeClr>
                </a:solidFill>
                <a:latin typeface="Apercu Light" panose="02000506030000020004" pitchFamily="2" charset="77"/>
              </a:rPr>
              <a:t>If your school already has an organisation setup, you’re good to go! If not, no worries—our IT team will create one for you during the technical setup call. </a:t>
            </a:r>
          </a:p>
          <a:p>
            <a:endParaRPr lang="en-AU" sz="1600">
              <a:solidFill>
                <a:schemeClr val="tx1">
                  <a:lumMod val="75000"/>
                  <a:lumOff val="25000"/>
                </a:schemeClr>
              </a:solidFill>
              <a:latin typeface="Apercu Light" panose="02000506030000020004" pitchFamily="2" charset="77"/>
            </a:endParaRPr>
          </a:p>
          <a:p>
            <a:r>
              <a:rPr lang="en-AU" sz="1600">
                <a:solidFill>
                  <a:schemeClr val="tx1">
                    <a:lumMod val="75000"/>
                    <a:lumOff val="25000"/>
                  </a:schemeClr>
                </a:solidFill>
                <a:latin typeface="Apercu Light" panose="02000506030000020004" pitchFamily="2" charset="77"/>
              </a:rPr>
              <a:t>Once your Vivi is set up, you’ll be ready to start using and managing it. But first, make sure to complete the following quick steps to get everything running smoothly.</a:t>
            </a:r>
          </a:p>
        </p:txBody>
      </p:sp>
      <p:sp>
        <p:nvSpPr>
          <p:cNvPr id="11" name="Oval 10">
            <a:extLst>
              <a:ext uri="{FF2B5EF4-FFF2-40B4-BE49-F238E27FC236}">
                <a16:creationId xmlns:a16="http://schemas.microsoft.com/office/drawing/2014/main" id="{99F662A6-7BA3-F4B9-6868-5F091B4E4379}"/>
              </a:ext>
            </a:extLst>
          </p:cNvPr>
          <p:cNvSpPr/>
          <p:nvPr/>
        </p:nvSpPr>
        <p:spPr>
          <a:xfrm>
            <a:off x="180649" y="-1239123"/>
            <a:ext cx="2842054" cy="2842054"/>
          </a:xfrm>
          <a:prstGeom prst="ellipse">
            <a:avLst/>
          </a:prstGeom>
          <a:solidFill>
            <a:srgbClr val="1271E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a:extLst>
              <a:ext uri="{FF2B5EF4-FFF2-40B4-BE49-F238E27FC236}">
                <a16:creationId xmlns:a16="http://schemas.microsoft.com/office/drawing/2014/main" id="{85F058BE-ADC7-39FC-230B-6E822C66C090}"/>
              </a:ext>
            </a:extLst>
          </p:cNvPr>
          <p:cNvSpPr/>
          <p:nvPr/>
        </p:nvSpPr>
        <p:spPr>
          <a:xfrm>
            <a:off x="3267374" y="698709"/>
            <a:ext cx="660535" cy="660535"/>
          </a:xfrm>
          <a:prstGeom prst="ellipse">
            <a:avLst/>
          </a:prstGeom>
          <a:solidFill>
            <a:srgbClr val="9A32D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72612933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76BFF7"/>
        </a:solidFill>
        <a:effectLst/>
      </p:bgPr>
    </p:bg>
    <p:spTree>
      <p:nvGrpSpPr>
        <p:cNvPr id="1" name=""/>
        <p:cNvGrpSpPr/>
        <p:nvPr/>
      </p:nvGrpSpPr>
      <p:grpSpPr>
        <a:xfrm>
          <a:off x="0" y="0"/>
          <a:ext cx="0" cy="0"/>
          <a:chOff x="0" y="0"/>
          <a:chExt cx="0" cy="0"/>
        </a:xfrm>
      </p:grpSpPr>
      <p:sp>
        <p:nvSpPr>
          <p:cNvPr id="58" name="Oval 57">
            <a:extLst>
              <a:ext uri="{FF2B5EF4-FFF2-40B4-BE49-F238E27FC236}">
                <a16:creationId xmlns:a16="http://schemas.microsoft.com/office/drawing/2014/main" id="{D53E7A9C-9B25-CF35-87FB-B795A5DBAA38}"/>
              </a:ext>
            </a:extLst>
          </p:cNvPr>
          <p:cNvSpPr/>
          <p:nvPr/>
        </p:nvSpPr>
        <p:spPr>
          <a:xfrm>
            <a:off x="-2336038" y="3976370"/>
            <a:ext cx="4655312" cy="4655312"/>
          </a:xfrm>
          <a:prstGeom prst="ellipse">
            <a:avLst/>
          </a:prstGeom>
          <a:solidFill>
            <a:srgbClr val="37096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1E4F37F8-2917-E6BD-68F4-C0132C47295A}"/>
              </a:ext>
            </a:extLst>
          </p:cNvPr>
          <p:cNvSpPr txBox="1"/>
          <p:nvPr/>
        </p:nvSpPr>
        <p:spPr>
          <a:xfrm>
            <a:off x="11198087" y="-265043"/>
            <a:ext cx="231154" cy="369332"/>
          </a:xfrm>
          <a:prstGeom prst="rect">
            <a:avLst/>
          </a:prstGeom>
          <a:noFill/>
        </p:spPr>
        <p:txBody>
          <a:bodyPr wrap="none" rtlCol="0">
            <a:spAutoFit/>
          </a:bodyPr>
          <a:lstStyle/>
          <a:p>
            <a:r>
              <a:rPr lang="en-US"/>
              <a:t> </a:t>
            </a:r>
          </a:p>
        </p:txBody>
      </p:sp>
      <p:sp>
        <p:nvSpPr>
          <p:cNvPr id="2" name="Oval 1">
            <a:extLst>
              <a:ext uri="{FF2B5EF4-FFF2-40B4-BE49-F238E27FC236}">
                <a16:creationId xmlns:a16="http://schemas.microsoft.com/office/drawing/2014/main" id="{148F0C43-3355-E99A-695A-030F2E11536D}"/>
              </a:ext>
            </a:extLst>
          </p:cNvPr>
          <p:cNvSpPr/>
          <p:nvPr/>
        </p:nvSpPr>
        <p:spPr>
          <a:xfrm>
            <a:off x="10044755" y="-846349"/>
            <a:ext cx="2768972" cy="2768972"/>
          </a:xfrm>
          <a:prstGeom prst="ellipse">
            <a:avLst/>
          </a:prstGeom>
          <a:solidFill>
            <a:srgbClr val="1271E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7A289820-D534-B635-85BB-A5655A6274D5}"/>
              </a:ext>
            </a:extLst>
          </p:cNvPr>
          <p:cNvSpPr txBox="1"/>
          <p:nvPr/>
        </p:nvSpPr>
        <p:spPr>
          <a:xfrm>
            <a:off x="1" y="709679"/>
            <a:ext cx="12192000" cy="646331"/>
          </a:xfrm>
          <a:prstGeom prst="rect">
            <a:avLst/>
          </a:prstGeom>
          <a:noFill/>
        </p:spPr>
        <p:txBody>
          <a:bodyPr wrap="square" rtlCol="0">
            <a:spAutoFit/>
          </a:bodyPr>
          <a:lstStyle/>
          <a:p>
            <a:pPr algn="ctr"/>
            <a:r>
              <a:rPr lang="en-US" sz="3600">
                <a:solidFill>
                  <a:srgbClr val="37096E"/>
                </a:solidFill>
                <a:latin typeface="Apercu Medium" panose="02000506040000020004" pitchFamily="2" charset="77"/>
              </a:rPr>
              <a:t>Plugging your device</a:t>
            </a:r>
          </a:p>
        </p:txBody>
      </p:sp>
      <p:sp>
        <p:nvSpPr>
          <p:cNvPr id="4" name="Oval 3">
            <a:extLst>
              <a:ext uri="{FF2B5EF4-FFF2-40B4-BE49-F238E27FC236}">
                <a16:creationId xmlns:a16="http://schemas.microsoft.com/office/drawing/2014/main" id="{D5B48973-89D3-419C-4EB3-E0D4891F759C}"/>
              </a:ext>
            </a:extLst>
          </p:cNvPr>
          <p:cNvSpPr/>
          <p:nvPr/>
        </p:nvSpPr>
        <p:spPr>
          <a:xfrm>
            <a:off x="9203601" y="465704"/>
            <a:ext cx="601153" cy="601153"/>
          </a:xfrm>
          <a:prstGeom prst="ellipse">
            <a:avLst/>
          </a:prstGeom>
          <a:solidFill>
            <a:srgbClr val="9A32D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61237594-CF6B-21B4-F1B4-6FDBD26E6E30}"/>
              </a:ext>
            </a:extLst>
          </p:cNvPr>
          <p:cNvSpPr txBox="1"/>
          <p:nvPr/>
        </p:nvSpPr>
        <p:spPr>
          <a:xfrm>
            <a:off x="0" y="465704"/>
            <a:ext cx="12191999" cy="276999"/>
          </a:xfrm>
          <a:prstGeom prst="rect">
            <a:avLst/>
          </a:prstGeom>
          <a:noFill/>
        </p:spPr>
        <p:txBody>
          <a:bodyPr wrap="square" rtlCol="0">
            <a:spAutoFit/>
          </a:bodyPr>
          <a:lstStyle/>
          <a:p>
            <a:pPr algn="ctr"/>
            <a:r>
              <a:rPr lang="en-US" sz="1200" spc="300">
                <a:solidFill>
                  <a:srgbClr val="37096E"/>
                </a:solidFill>
                <a:latin typeface="Apercu" panose="02000506040000020004" pitchFamily="2" charset="77"/>
              </a:rPr>
              <a:t>FIRST TIME</a:t>
            </a:r>
          </a:p>
        </p:txBody>
      </p:sp>
      <p:pic>
        <p:nvPicPr>
          <p:cNvPr id="6" name="Picture 5" descr="A blue rectangular object with a black background&#10;&#10;Description automatically generated">
            <a:extLst>
              <a:ext uri="{FF2B5EF4-FFF2-40B4-BE49-F238E27FC236}">
                <a16:creationId xmlns:a16="http://schemas.microsoft.com/office/drawing/2014/main" id="{1E28BAD0-DAAA-D3BF-DA9F-8B563A2FE001}"/>
              </a:ext>
            </a:extLst>
          </p:cNvPr>
          <p:cNvPicPr>
            <a:picLocks noChangeAspect="1"/>
          </p:cNvPicPr>
          <p:nvPr/>
        </p:nvPicPr>
        <p:blipFill>
          <a:blip r:embed="rId3"/>
          <a:stretch>
            <a:fillRect/>
          </a:stretch>
        </p:blipFill>
        <p:spPr>
          <a:xfrm>
            <a:off x="4666519" y="2444923"/>
            <a:ext cx="3450927" cy="2043494"/>
          </a:xfrm>
          <a:prstGeom prst="rect">
            <a:avLst/>
          </a:prstGeom>
        </p:spPr>
      </p:pic>
      <p:pic>
        <p:nvPicPr>
          <p:cNvPr id="7" name="Picture 6" descr="A blue triangle shaped logo&#10;&#10;Description automatically generated">
            <a:extLst>
              <a:ext uri="{FF2B5EF4-FFF2-40B4-BE49-F238E27FC236}">
                <a16:creationId xmlns:a16="http://schemas.microsoft.com/office/drawing/2014/main" id="{D81EC26A-FB9B-78A8-E059-BDE933E1CD6E}"/>
              </a:ext>
            </a:extLst>
          </p:cNvPr>
          <p:cNvPicPr>
            <a:picLocks noChangeAspect="1"/>
          </p:cNvPicPr>
          <p:nvPr/>
        </p:nvPicPr>
        <p:blipFill>
          <a:blip r:embed="rId4"/>
          <a:stretch>
            <a:fillRect/>
          </a:stretch>
        </p:blipFill>
        <p:spPr>
          <a:xfrm>
            <a:off x="11379367" y="6073292"/>
            <a:ext cx="561387" cy="561387"/>
          </a:xfrm>
          <a:prstGeom prst="rect">
            <a:avLst/>
          </a:prstGeom>
        </p:spPr>
      </p:pic>
      <p:pic>
        <p:nvPicPr>
          <p:cNvPr id="9" name="Picture 8">
            <a:extLst>
              <a:ext uri="{FF2B5EF4-FFF2-40B4-BE49-F238E27FC236}">
                <a16:creationId xmlns:a16="http://schemas.microsoft.com/office/drawing/2014/main" id="{8C986D42-EAD0-32AA-49E8-D37EC8286459}"/>
              </a:ext>
            </a:extLst>
          </p:cNvPr>
          <p:cNvPicPr>
            <a:picLocks noChangeAspect="1"/>
          </p:cNvPicPr>
          <p:nvPr/>
        </p:nvPicPr>
        <p:blipFill>
          <a:blip r:embed="rId5"/>
          <a:stretch>
            <a:fillRect/>
          </a:stretch>
        </p:blipFill>
        <p:spPr>
          <a:xfrm>
            <a:off x="659193" y="1104514"/>
            <a:ext cx="3170629" cy="1636219"/>
          </a:xfrm>
          <a:prstGeom prst="rect">
            <a:avLst/>
          </a:prstGeom>
        </p:spPr>
      </p:pic>
      <p:pic>
        <p:nvPicPr>
          <p:cNvPr id="11" name="Picture 10" descr="A blue and purple rectangular object with circles and text&#10;&#10;Description automatically generated">
            <a:extLst>
              <a:ext uri="{FF2B5EF4-FFF2-40B4-BE49-F238E27FC236}">
                <a16:creationId xmlns:a16="http://schemas.microsoft.com/office/drawing/2014/main" id="{37D38C61-2E8B-12F4-573C-3F1615D18F5C}"/>
              </a:ext>
            </a:extLst>
          </p:cNvPr>
          <p:cNvPicPr>
            <a:picLocks noChangeAspect="1"/>
          </p:cNvPicPr>
          <p:nvPr/>
        </p:nvPicPr>
        <p:blipFill>
          <a:blip r:embed="rId6"/>
          <a:stretch>
            <a:fillRect/>
          </a:stretch>
        </p:blipFill>
        <p:spPr>
          <a:xfrm>
            <a:off x="393700" y="3669893"/>
            <a:ext cx="4085838" cy="2723892"/>
          </a:xfrm>
          <a:prstGeom prst="rect">
            <a:avLst/>
          </a:prstGeom>
        </p:spPr>
      </p:pic>
      <p:pic>
        <p:nvPicPr>
          <p:cNvPr id="14" name="Graphic 13" descr="Wireless router outline">
            <a:extLst>
              <a:ext uri="{FF2B5EF4-FFF2-40B4-BE49-F238E27FC236}">
                <a16:creationId xmlns:a16="http://schemas.microsoft.com/office/drawing/2014/main" id="{27720DD6-9F30-3E08-791D-FCDAC9B77AD4}"/>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9780460" y="2273517"/>
            <a:ext cx="1879600" cy="1879600"/>
          </a:xfrm>
          <a:prstGeom prst="rect">
            <a:avLst/>
          </a:prstGeom>
        </p:spPr>
      </p:pic>
      <p:cxnSp>
        <p:nvCxnSpPr>
          <p:cNvPr id="19" name="Elbow Connector 18">
            <a:extLst>
              <a:ext uri="{FF2B5EF4-FFF2-40B4-BE49-F238E27FC236}">
                <a16:creationId xmlns:a16="http://schemas.microsoft.com/office/drawing/2014/main" id="{5B0682DD-CE20-2B5F-5449-C60F9F0F9F27}"/>
              </a:ext>
            </a:extLst>
          </p:cNvPr>
          <p:cNvCxnSpPr>
            <a:cxnSpLocks/>
          </p:cNvCxnSpPr>
          <p:nvPr/>
        </p:nvCxnSpPr>
        <p:spPr>
          <a:xfrm rot="10800000">
            <a:off x="4076704" y="1864903"/>
            <a:ext cx="1191606" cy="1160040"/>
          </a:xfrm>
          <a:prstGeom prst="bentConnector3">
            <a:avLst>
              <a:gd name="adj1" fmla="val 50000"/>
            </a:avLst>
          </a:prstGeom>
          <a:ln w="31750" cap="rnd">
            <a:solidFill>
              <a:schemeClr val="bg1"/>
            </a:solidFill>
            <a:round/>
            <a:headEnd type="oval"/>
            <a:tailEnd type="oval"/>
          </a:ln>
        </p:spPr>
        <p:style>
          <a:lnRef idx="2">
            <a:schemeClr val="accent1"/>
          </a:lnRef>
          <a:fillRef idx="0">
            <a:schemeClr val="accent1"/>
          </a:fillRef>
          <a:effectRef idx="1">
            <a:schemeClr val="accent1"/>
          </a:effectRef>
          <a:fontRef idx="minor">
            <a:schemeClr val="tx1"/>
          </a:fontRef>
        </p:style>
      </p:cxnSp>
      <p:cxnSp>
        <p:nvCxnSpPr>
          <p:cNvPr id="35" name="Elbow Connector 34">
            <a:extLst>
              <a:ext uri="{FF2B5EF4-FFF2-40B4-BE49-F238E27FC236}">
                <a16:creationId xmlns:a16="http://schemas.microsoft.com/office/drawing/2014/main" id="{B7FFAA16-1441-769B-8B28-DFDC562A5F05}"/>
              </a:ext>
            </a:extLst>
          </p:cNvPr>
          <p:cNvCxnSpPr>
            <a:cxnSpLocks/>
          </p:cNvCxnSpPr>
          <p:nvPr/>
        </p:nvCxnSpPr>
        <p:spPr>
          <a:xfrm rot="10800000" flipV="1">
            <a:off x="4076704" y="4076700"/>
            <a:ext cx="1191606" cy="889002"/>
          </a:xfrm>
          <a:prstGeom prst="bentConnector3">
            <a:avLst>
              <a:gd name="adj1" fmla="val 50000"/>
            </a:avLst>
          </a:prstGeom>
          <a:ln w="31750" cap="rnd">
            <a:solidFill>
              <a:schemeClr val="bg1"/>
            </a:solidFill>
            <a:round/>
            <a:headEnd type="oval"/>
            <a:tailEnd type="oval"/>
          </a:ln>
        </p:spPr>
        <p:style>
          <a:lnRef idx="2">
            <a:schemeClr val="accent1"/>
          </a:lnRef>
          <a:fillRef idx="0">
            <a:schemeClr val="accent1"/>
          </a:fillRef>
          <a:effectRef idx="1">
            <a:schemeClr val="accent1"/>
          </a:effectRef>
          <a:fontRef idx="minor">
            <a:schemeClr val="tx1"/>
          </a:fontRef>
        </p:style>
      </p:cxnSp>
      <p:sp>
        <p:nvSpPr>
          <p:cNvPr id="43" name="Rounded Rectangle 42">
            <a:extLst>
              <a:ext uri="{FF2B5EF4-FFF2-40B4-BE49-F238E27FC236}">
                <a16:creationId xmlns:a16="http://schemas.microsoft.com/office/drawing/2014/main" id="{82D4A6FB-4EED-4ED7-ECD0-8B2B8A244067}"/>
              </a:ext>
            </a:extLst>
          </p:cNvPr>
          <p:cNvSpPr/>
          <p:nvPr/>
        </p:nvSpPr>
        <p:spPr>
          <a:xfrm>
            <a:off x="1649301" y="541023"/>
            <a:ext cx="1509119" cy="342900"/>
          </a:xfrm>
          <a:prstGeom prst="roundRect">
            <a:avLst/>
          </a:prstGeom>
          <a:solidFill>
            <a:srgbClr val="9A32D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600">
                <a:latin typeface="Apercu" panose="02000506040000020004" pitchFamily="2" charset="77"/>
              </a:rPr>
              <a:t>TV Displays</a:t>
            </a:r>
          </a:p>
        </p:txBody>
      </p:sp>
      <p:sp>
        <p:nvSpPr>
          <p:cNvPr id="50" name="Rounded Rectangle 49">
            <a:extLst>
              <a:ext uri="{FF2B5EF4-FFF2-40B4-BE49-F238E27FC236}">
                <a16:creationId xmlns:a16="http://schemas.microsoft.com/office/drawing/2014/main" id="{A87575CE-74DE-FC60-C9D9-DE7F87B22171}"/>
              </a:ext>
            </a:extLst>
          </p:cNvPr>
          <p:cNvSpPr/>
          <p:nvPr/>
        </p:nvSpPr>
        <p:spPr>
          <a:xfrm>
            <a:off x="1742081" y="3647243"/>
            <a:ext cx="1509119" cy="342900"/>
          </a:xfrm>
          <a:prstGeom prst="roundRect">
            <a:avLst/>
          </a:prstGeom>
          <a:solidFill>
            <a:srgbClr val="9A32D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600">
                <a:latin typeface="Apercu" panose="02000506040000020004" pitchFamily="2" charset="77"/>
              </a:rPr>
              <a:t>Projectors</a:t>
            </a:r>
          </a:p>
        </p:txBody>
      </p:sp>
      <p:sp>
        <p:nvSpPr>
          <p:cNvPr id="51" name="Rounded Rectangle 50">
            <a:extLst>
              <a:ext uri="{FF2B5EF4-FFF2-40B4-BE49-F238E27FC236}">
                <a16:creationId xmlns:a16="http://schemas.microsoft.com/office/drawing/2014/main" id="{8C0F90A4-764F-C95E-12B8-DB117F809FB8}"/>
              </a:ext>
            </a:extLst>
          </p:cNvPr>
          <p:cNvSpPr/>
          <p:nvPr/>
        </p:nvSpPr>
        <p:spPr>
          <a:xfrm>
            <a:off x="4259269" y="2241810"/>
            <a:ext cx="814499" cy="342900"/>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600">
                <a:solidFill>
                  <a:srgbClr val="1271E9"/>
                </a:solidFill>
                <a:latin typeface="Apercu" panose="02000506040000020004" pitchFamily="2" charset="77"/>
              </a:rPr>
              <a:t>HDMI</a:t>
            </a:r>
          </a:p>
        </p:txBody>
      </p:sp>
      <p:sp>
        <p:nvSpPr>
          <p:cNvPr id="52" name="Rounded Rectangle 51">
            <a:extLst>
              <a:ext uri="{FF2B5EF4-FFF2-40B4-BE49-F238E27FC236}">
                <a16:creationId xmlns:a16="http://schemas.microsoft.com/office/drawing/2014/main" id="{B6FA00E0-3F0B-651E-39EF-2CC9A95AC3D1}"/>
              </a:ext>
            </a:extLst>
          </p:cNvPr>
          <p:cNvSpPr/>
          <p:nvPr/>
        </p:nvSpPr>
        <p:spPr>
          <a:xfrm>
            <a:off x="4259269" y="4375410"/>
            <a:ext cx="814499" cy="342900"/>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600">
                <a:solidFill>
                  <a:srgbClr val="1271E9"/>
                </a:solidFill>
                <a:latin typeface="Apercu" panose="02000506040000020004" pitchFamily="2" charset="77"/>
              </a:rPr>
              <a:t>HDMI</a:t>
            </a:r>
          </a:p>
        </p:txBody>
      </p:sp>
      <p:cxnSp>
        <p:nvCxnSpPr>
          <p:cNvPr id="54" name="Straight Arrow Connector 53">
            <a:extLst>
              <a:ext uri="{FF2B5EF4-FFF2-40B4-BE49-F238E27FC236}">
                <a16:creationId xmlns:a16="http://schemas.microsoft.com/office/drawing/2014/main" id="{A71EDCE2-A18E-4014-DB29-7F6ED89AA080}"/>
              </a:ext>
            </a:extLst>
          </p:cNvPr>
          <p:cNvCxnSpPr>
            <a:cxnSpLocks/>
          </p:cNvCxnSpPr>
          <p:nvPr/>
        </p:nvCxnSpPr>
        <p:spPr>
          <a:xfrm>
            <a:off x="7785100" y="3429000"/>
            <a:ext cx="1995360" cy="0"/>
          </a:xfrm>
          <a:prstGeom prst="straightConnector1">
            <a:avLst/>
          </a:prstGeom>
          <a:ln w="31750" cap="rnd">
            <a:solidFill>
              <a:schemeClr val="bg1"/>
            </a:solidFill>
            <a:round/>
            <a:headEnd type="oval"/>
            <a:tailEnd type="oval"/>
          </a:ln>
        </p:spPr>
        <p:style>
          <a:lnRef idx="2">
            <a:schemeClr val="accent1"/>
          </a:lnRef>
          <a:fillRef idx="0">
            <a:schemeClr val="accent1"/>
          </a:fillRef>
          <a:effectRef idx="1">
            <a:schemeClr val="accent1"/>
          </a:effectRef>
          <a:fontRef idx="minor">
            <a:schemeClr val="tx1"/>
          </a:fontRef>
        </p:style>
      </p:cxnSp>
      <p:sp>
        <p:nvSpPr>
          <p:cNvPr id="55" name="Rounded Rectangle 54">
            <a:extLst>
              <a:ext uri="{FF2B5EF4-FFF2-40B4-BE49-F238E27FC236}">
                <a16:creationId xmlns:a16="http://schemas.microsoft.com/office/drawing/2014/main" id="{37F228FF-5F97-DCC4-FB86-B66FD0623910}"/>
              </a:ext>
            </a:extLst>
          </p:cNvPr>
          <p:cNvSpPr/>
          <p:nvPr/>
        </p:nvSpPr>
        <p:spPr>
          <a:xfrm>
            <a:off x="7921564" y="2660607"/>
            <a:ext cx="1722431" cy="552710"/>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600">
                <a:solidFill>
                  <a:srgbClr val="1271E9"/>
                </a:solidFill>
                <a:latin typeface="Apercu" panose="02000506040000020004" pitchFamily="2" charset="77"/>
              </a:rPr>
              <a:t>RJ45 / Ethernet Cable</a:t>
            </a:r>
          </a:p>
        </p:txBody>
      </p:sp>
      <p:sp>
        <p:nvSpPr>
          <p:cNvPr id="57" name="Oval 56">
            <a:extLst>
              <a:ext uri="{FF2B5EF4-FFF2-40B4-BE49-F238E27FC236}">
                <a16:creationId xmlns:a16="http://schemas.microsoft.com/office/drawing/2014/main" id="{AA8A9A19-089A-3DA7-148C-7F07BD4A9D18}"/>
              </a:ext>
            </a:extLst>
          </p:cNvPr>
          <p:cNvSpPr/>
          <p:nvPr/>
        </p:nvSpPr>
        <p:spPr>
          <a:xfrm>
            <a:off x="9598407" y="1428805"/>
            <a:ext cx="412695" cy="412695"/>
          </a:xfrm>
          <a:prstGeom prst="ellipse">
            <a:avLst/>
          </a:prstGeom>
          <a:solidFill>
            <a:srgbClr val="7EE2B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Oval 59">
            <a:extLst>
              <a:ext uri="{FF2B5EF4-FFF2-40B4-BE49-F238E27FC236}">
                <a16:creationId xmlns:a16="http://schemas.microsoft.com/office/drawing/2014/main" id="{0A19A870-1762-290D-9E77-9B7F92AE0EFC}"/>
              </a:ext>
            </a:extLst>
          </p:cNvPr>
          <p:cNvSpPr/>
          <p:nvPr/>
        </p:nvSpPr>
        <p:spPr>
          <a:xfrm>
            <a:off x="5049012" y="5540173"/>
            <a:ext cx="4085838" cy="4085838"/>
          </a:xfrm>
          <a:prstGeom prst="ellipse">
            <a:avLst/>
          </a:prstGeom>
          <a:solidFill>
            <a:srgbClr val="1271E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Oval 60">
            <a:extLst>
              <a:ext uri="{FF2B5EF4-FFF2-40B4-BE49-F238E27FC236}">
                <a16:creationId xmlns:a16="http://schemas.microsoft.com/office/drawing/2014/main" id="{15B1D426-1692-36E7-5BD8-4E5891F776F1}"/>
              </a:ext>
            </a:extLst>
          </p:cNvPr>
          <p:cNvSpPr/>
          <p:nvPr/>
        </p:nvSpPr>
        <p:spPr>
          <a:xfrm>
            <a:off x="5211278" y="5324519"/>
            <a:ext cx="505622" cy="505622"/>
          </a:xfrm>
          <a:prstGeom prst="ellipse">
            <a:avLst/>
          </a:prstGeom>
          <a:solidFill>
            <a:srgbClr val="9A32D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Oval 61">
            <a:extLst>
              <a:ext uri="{FF2B5EF4-FFF2-40B4-BE49-F238E27FC236}">
                <a16:creationId xmlns:a16="http://schemas.microsoft.com/office/drawing/2014/main" id="{5EEB0616-563F-51E8-3EDD-4A3CDBCC5712}"/>
              </a:ext>
            </a:extLst>
          </p:cNvPr>
          <p:cNvSpPr/>
          <p:nvPr/>
        </p:nvSpPr>
        <p:spPr>
          <a:xfrm>
            <a:off x="2066463" y="6052718"/>
            <a:ext cx="505622" cy="505622"/>
          </a:xfrm>
          <a:prstGeom prst="ellipse">
            <a:avLst/>
          </a:prstGeom>
          <a:solidFill>
            <a:srgbClr val="7EE2B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Rounded Rectangle 62">
            <a:extLst>
              <a:ext uri="{FF2B5EF4-FFF2-40B4-BE49-F238E27FC236}">
                <a16:creationId xmlns:a16="http://schemas.microsoft.com/office/drawing/2014/main" id="{461B7CF7-0E9B-F6B0-5BEF-18409ACAA066}"/>
              </a:ext>
            </a:extLst>
          </p:cNvPr>
          <p:cNvSpPr/>
          <p:nvPr/>
        </p:nvSpPr>
        <p:spPr>
          <a:xfrm>
            <a:off x="10276850" y="4015543"/>
            <a:ext cx="886819" cy="342900"/>
          </a:xfrm>
          <a:prstGeom prst="roundRect">
            <a:avLst/>
          </a:prstGeom>
          <a:solidFill>
            <a:srgbClr val="9A32D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600">
                <a:latin typeface="Apercu" panose="02000506040000020004" pitchFamily="2" charset="77"/>
              </a:rPr>
              <a:t>Router</a:t>
            </a:r>
          </a:p>
        </p:txBody>
      </p:sp>
      <p:sp>
        <p:nvSpPr>
          <p:cNvPr id="64" name="Rounded Rectangle 63">
            <a:extLst>
              <a:ext uri="{FF2B5EF4-FFF2-40B4-BE49-F238E27FC236}">
                <a16:creationId xmlns:a16="http://schemas.microsoft.com/office/drawing/2014/main" id="{3724618D-994C-B33D-4FFD-DCB4ED17E0D3}"/>
              </a:ext>
            </a:extLst>
          </p:cNvPr>
          <p:cNvSpPr/>
          <p:nvPr/>
        </p:nvSpPr>
        <p:spPr>
          <a:xfrm>
            <a:off x="5840191" y="3905250"/>
            <a:ext cx="1015642" cy="342900"/>
          </a:xfrm>
          <a:prstGeom prst="roundRect">
            <a:avLst/>
          </a:prstGeom>
          <a:solidFill>
            <a:srgbClr val="9A32D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600">
                <a:latin typeface="Apercu" panose="02000506040000020004" pitchFamily="2" charset="77"/>
              </a:rPr>
              <a:t>Vivi Box</a:t>
            </a:r>
          </a:p>
        </p:txBody>
      </p:sp>
    </p:spTree>
    <p:extLst>
      <p:ext uri="{BB962C8B-B14F-4D97-AF65-F5344CB8AC3E}">
        <p14:creationId xmlns:p14="http://schemas.microsoft.com/office/powerpoint/2010/main" val="323076832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EE9C1C1-2847-DB0F-B7D7-D472CCF885BE}"/>
              </a:ext>
            </a:extLst>
          </p:cNvPr>
          <p:cNvSpPr txBox="1"/>
          <p:nvPr/>
        </p:nvSpPr>
        <p:spPr>
          <a:xfrm>
            <a:off x="637222" y="570954"/>
            <a:ext cx="5137970" cy="276999"/>
          </a:xfrm>
          <a:prstGeom prst="rect">
            <a:avLst/>
          </a:prstGeom>
          <a:noFill/>
        </p:spPr>
        <p:txBody>
          <a:bodyPr wrap="square" rtlCol="0">
            <a:spAutoFit/>
          </a:bodyPr>
          <a:lstStyle/>
          <a:p>
            <a:r>
              <a:rPr lang="en-US" sz="1200" spc="300">
                <a:solidFill>
                  <a:srgbClr val="1271E9"/>
                </a:solidFill>
                <a:latin typeface="Apercu" panose="02000506040000020004" pitchFamily="2" charset="77"/>
              </a:rPr>
              <a:t>TWO OPTIONS</a:t>
            </a:r>
          </a:p>
        </p:txBody>
      </p:sp>
      <p:sp>
        <p:nvSpPr>
          <p:cNvPr id="7" name="Oval 6">
            <a:extLst>
              <a:ext uri="{FF2B5EF4-FFF2-40B4-BE49-F238E27FC236}">
                <a16:creationId xmlns:a16="http://schemas.microsoft.com/office/drawing/2014/main" id="{2AD35F13-5EDC-E04C-E40E-DDD215532F9F}"/>
              </a:ext>
            </a:extLst>
          </p:cNvPr>
          <p:cNvSpPr/>
          <p:nvPr/>
        </p:nvSpPr>
        <p:spPr>
          <a:xfrm>
            <a:off x="-2610909" y="2806841"/>
            <a:ext cx="4346568" cy="4346568"/>
          </a:xfrm>
          <a:prstGeom prst="ellipse">
            <a:avLst/>
          </a:prstGeom>
          <a:solidFill>
            <a:srgbClr val="1071E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Oval 3">
            <a:extLst>
              <a:ext uri="{FF2B5EF4-FFF2-40B4-BE49-F238E27FC236}">
                <a16:creationId xmlns:a16="http://schemas.microsoft.com/office/drawing/2014/main" id="{3A4BA7F8-6822-0E39-1CE3-7F67701B69A5}"/>
              </a:ext>
            </a:extLst>
          </p:cNvPr>
          <p:cNvSpPr/>
          <p:nvPr/>
        </p:nvSpPr>
        <p:spPr>
          <a:xfrm>
            <a:off x="748187" y="1950907"/>
            <a:ext cx="799077" cy="799077"/>
          </a:xfrm>
          <a:prstGeom prst="ellipse">
            <a:avLst/>
          </a:prstGeom>
          <a:solidFill>
            <a:srgbClr val="9A32D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25F9D181-19F2-B5D2-58C4-EC0363D3E7C4}"/>
              </a:ext>
            </a:extLst>
          </p:cNvPr>
          <p:cNvSpPr txBox="1"/>
          <p:nvPr/>
        </p:nvSpPr>
        <p:spPr>
          <a:xfrm>
            <a:off x="637222" y="846210"/>
            <a:ext cx="5458778" cy="584775"/>
          </a:xfrm>
          <a:prstGeom prst="rect">
            <a:avLst/>
          </a:prstGeom>
          <a:noFill/>
        </p:spPr>
        <p:txBody>
          <a:bodyPr wrap="square" rtlCol="0">
            <a:spAutoFit/>
          </a:bodyPr>
          <a:lstStyle/>
          <a:p>
            <a:r>
              <a:rPr lang="en-AU" sz="3200">
                <a:solidFill>
                  <a:srgbClr val="38246D"/>
                </a:solidFill>
                <a:effectLst/>
                <a:highlight>
                  <a:srgbClr val="FFFFFF"/>
                </a:highlight>
                <a:latin typeface="Apercu Medium" panose="02000506040000020004" pitchFamily="2" charset="77"/>
              </a:rPr>
              <a:t>Powering your Vivi Box</a:t>
            </a:r>
            <a:endParaRPr lang="en-US" sz="3200">
              <a:solidFill>
                <a:srgbClr val="38246D"/>
              </a:solidFill>
              <a:latin typeface="Apercu Medium" panose="02000506040000020004" pitchFamily="2" charset="77"/>
            </a:endParaRPr>
          </a:p>
        </p:txBody>
      </p:sp>
      <p:sp>
        <p:nvSpPr>
          <p:cNvPr id="8" name="TextBox 7">
            <a:extLst>
              <a:ext uri="{FF2B5EF4-FFF2-40B4-BE49-F238E27FC236}">
                <a16:creationId xmlns:a16="http://schemas.microsoft.com/office/drawing/2014/main" id="{CA421F5D-0ACD-E88D-D55C-A9BA6690BE38}"/>
              </a:ext>
            </a:extLst>
          </p:cNvPr>
          <p:cNvSpPr txBox="1"/>
          <p:nvPr/>
        </p:nvSpPr>
        <p:spPr>
          <a:xfrm>
            <a:off x="2157945" y="1859340"/>
            <a:ext cx="6706655" cy="1569660"/>
          </a:xfrm>
          <a:prstGeom prst="rect">
            <a:avLst/>
          </a:prstGeom>
          <a:noFill/>
        </p:spPr>
        <p:txBody>
          <a:bodyPr wrap="square" rtlCol="0">
            <a:spAutoFit/>
          </a:bodyPr>
          <a:lstStyle/>
          <a:p>
            <a:r>
              <a:rPr lang="en-AU" sz="1600">
                <a:solidFill>
                  <a:schemeClr val="bg2">
                    <a:lumMod val="25000"/>
                  </a:schemeClr>
                </a:solidFill>
                <a:latin typeface="Apercu Light" panose="02000506030000020004" pitchFamily="2" charset="77"/>
              </a:rPr>
              <a:t>Once your Vivi Box is plugged in, it will boot up automatically. But before that, make sure all your other connections are in place.</a:t>
            </a:r>
          </a:p>
          <a:p>
            <a:endParaRPr lang="en-AU" sz="1600">
              <a:solidFill>
                <a:schemeClr val="bg2">
                  <a:lumMod val="25000"/>
                </a:schemeClr>
              </a:solidFill>
              <a:latin typeface="Apercu Light" panose="02000506030000020004" pitchFamily="2" charset="77"/>
            </a:endParaRPr>
          </a:p>
          <a:p>
            <a:r>
              <a:rPr lang="en-AU" sz="1600">
                <a:solidFill>
                  <a:schemeClr val="bg2">
                    <a:lumMod val="10000"/>
                  </a:schemeClr>
                </a:solidFill>
                <a:latin typeface="Apercu Medium" panose="02000506040000020004" pitchFamily="2" charset="77"/>
              </a:rPr>
              <a:t>You have two options for powering the Box:</a:t>
            </a:r>
          </a:p>
          <a:p>
            <a:pPr>
              <a:buFont typeface="+mj-lt"/>
              <a:buAutoNum type="arabicPeriod"/>
            </a:pPr>
            <a:r>
              <a:rPr lang="en-AU" sz="1600">
                <a:solidFill>
                  <a:schemeClr val="bg2">
                    <a:lumMod val="25000"/>
                  </a:schemeClr>
                </a:solidFill>
                <a:latin typeface="Apercu Light" panose="02000506030000020004" pitchFamily="2" charset="77"/>
              </a:rPr>
              <a:t> AC Power Adapter (included in your kit)</a:t>
            </a:r>
          </a:p>
          <a:p>
            <a:pPr>
              <a:buFont typeface="+mj-lt"/>
              <a:buAutoNum type="arabicPeriod"/>
            </a:pPr>
            <a:r>
              <a:rPr lang="en-AU" sz="1600">
                <a:solidFill>
                  <a:schemeClr val="bg2">
                    <a:lumMod val="25000"/>
                  </a:schemeClr>
                </a:solidFill>
                <a:latin typeface="Apercu Light" panose="02000506030000020004" pitchFamily="2" charset="77"/>
              </a:rPr>
              <a:t> Power over Ethernet (PoE) (requires roughly 15 watts of power)</a:t>
            </a:r>
          </a:p>
        </p:txBody>
      </p:sp>
      <p:sp>
        <p:nvSpPr>
          <p:cNvPr id="11" name="Oval 10">
            <a:extLst>
              <a:ext uri="{FF2B5EF4-FFF2-40B4-BE49-F238E27FC236}">
                <a16:creationId xmlns:a16="http://schemas.microsoft.com/office/drawing/2014/main" id="{6C821BD6-B7CD-0ED8-F97C-225585229E8C}"/>
              </a:ext>
            </a:extLst>
          </p:cNvPr>
          <p:cNvSpPr/>
          <p:nvPr/>
        </p:nvSpPr>
        <p:spPr>
          <a:xfrm>
            <a:off x="9475281" y="-1206692"/>
            <a:ext cx="4346568" cy="4346568"/>
          </a:xfrm>
          <a:prstGeom prst="ellipse">
            <a:avLst/>
          </a:prstGeom>
          <a:solidFill>
            <a:srgbClr val="38246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a:extLst>
              <a:ext uri="{FF2B5EF4-FFF2-40B4-BE49-F238E27FC236}">
                <a16:creationId xmlns:a16="http://schemas.microsoft.com/office/drawing/2014/main" id="{2698D7AD-F17E-6B02-10E5-F0B6680B1563}"/>
              </a:ext>
            </a:extLst>
          </p:cNvPr>
          <p:cNvSpPr/>
          <p:nvPr/>
        </p:nvSpPr>
        <p:spPr>
          <a:xfrm>
            <a:off x="9796089" y="2123227"/>
            <a:ext cx="786734" cy="786734"/>
          </a:xfrm>
          <a:prstGeom prst="ellipse">
            <a:avLst/>
          </a:prstGeom>
          <a:solidFill>
            <a:srgbClr val="7EE2B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A blue triangle shaped logo&#10;&#10;Description automatically generated">
            <a:extLst>
              <a:ext uri="{FF2B5EF4-FFF2-40B4-BE49-F238E27FC236}">
                <a16:creationId xmlns:a16="http://schemas.microsoft.com/office/drawing/2014/main" id="{9E8E6C71-A777-1846-A840-2F1C083D1B4D}"/>
              </a:ext>
            </a:extLst>
          </p:cNvPr>
          <p:cNvPicPr>
            <a:picLocks noChangeAspect="1"/>
          </p:cNvPicPr>
          <p:nvPr/>
        </p:nvPicPr>
        <p:blipFill>
          <a:blip r:embed="rId2"/>
          <a:stretch>
            <a:fillRect/>
          </a:stretch>
        </p:blipFill>
        <p:spPr>
          <a:xfrm>
            <a:off x="11379367" y="6073292"/>
            <a:ext cx="561387" cy="561387"/>
          </a:xfrm>
          <a:prstGeom prst="rect">
            <a:avLst/>
          </a:prstGeom>
        </p:spPr>
      </p:pic>
      <p:sp>
        <p:nvSpPr>
          <p:cNvPr id="6" name="Oval 5">
            <a:extLst>
              <a:ext uri="{FF2B5EF4-FFF2-40B4-BE49-F238E27FC236}">
                <a16:creationId xmlns:a16="http://schemas.microsoft.com/office/drawing/2014/main" id="{EFF020D7-ED97-99DC-FC7F-D1649A06C00E}"/>
              </a:ext>
            </a:extLst>
          </p:cNvPr>
          <p:cNvSpPr/>
          <p:nvPr/>
        </p:nvSpPr>
        <p:spPr>
          <a:xfrm>
            <a:off x="10377002" y="3260125"/>
            <a:ext cx="411642" cy="411642"/>
          </a:xfrm>
          <a:prstGeom prst="ellipse">
            <a:avLst/>
          </a:prstGeom>
          <a:solidFill>
            <a:srgbClr val="1271E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8">
            <a:extLst>
              <a:ext uri="{FF2B5EF4-FFF2-40B4-BE49-F238E27FC236}">
                <a16:creationId xmlns:a16="http://schemas.microsoft.com/office/drawing/2014/main" id="{B27FCA83-6D81-88FB-CD51-05FC25DDC604}"/>
              </a:ext>
            </a:extLst>
          </p:cNvPr>
          <p:cNvSpPr/>
          <p:nvPr/>
        </p:nvSpPr>
        <p:spPr>
          <a:xfrm>
            <a:off x="2157945" y="3608813"/>
            <a:ext cx="5931955" cy="660400"/>
          </a:xfrm>
          <a:prstGeom prst="roundRect">
            <a:avLst/>
          </a:prstGeom>
          <a:solidFill>
            <a:srgbClr val="76BFF7">
              <a:alpha val="5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AU" sz="1200" b="1">
                <a:solidFill>
                  <a:schemeClr val="bg2">
                    <a:lumMod val="10000"/>
                  </a:schemeClr>
                </a:solidFill>
                <a:latin typeface="Apercu Light" panose="02000506030000020004" pitchFamily="2" charset="77"/>
              </a:rPr>
              <a:t>Important: </a:t>
            </a:r>
            <a:r>
              <a:rPr lang="en-AU" sz="1200">
                <a:solidFill>
                  <a:schemeClr val="bg2">
                    <a:lumMod val="10000"/>
                  </a:schemeClr>
                </a:solidFill>
                <a:latin typeface="Apercu Light" panose="02000506030000020004" pitchFamily="2" charset="77"/>
              </a:rPr>
              <a:t>If you plan to connect the Box to Wi-Fi, you must use the AC adapter. Not all networks provide power through Ethernet, so check your setup.</a:t>
            </a:r>
            <a:endParaRPr lang="en-US" sz="1200">
              <a:solidFill>
                <a:schemeClr val="bg2">
                  <a:lumMod val="10000"/>
                </a:schemeClr>
              </a:solidFill>
              <a:latin typeface="Apercu Light" panose="02000506030000020004" pitchFamily="2" charset="77"/>
            </a:endParaRPr>
          </a:p>
        </p:txBody>
      </p:sp>
      <p:sp>
        <p:nvSpPr>
          <p:cNvPr id="10" name="TextBox 9">
            <a:extLst>
              <a:ext uri="{FF2B5EF4-FFF2-40B4-BE49-F238E27FC236}">
                <a16:creationId xmlns:a16="http://schemas.microsoft.com/office/drawing/2014/main" id="{EE030EB9-2BC9-971D-E89B-4B24AA85E277}"/>
              </a:ext>
            </a:extLst>
          </p:cNvPr>
          <p:cNvSpPr txBox="1"/>
          <p:nvPr/>
        </p:nvSpPr>
        <p:spPr>
          <a:xfrm>
            <a:off x="2157945" y="4567611"/>
            <a:ext cx="6808255" cy="1077218"/>
          </a:xfrm>
          <a:prstGeom prst="rect">
            <a:avLst/>
          </a:prstGeom>
          <a:noFill/>
        </p:spPr>
        <p:txBody>
          <a:bodyPr wrap="square" rtlCol="0">
            <a:spAutoFit/>
          </a:bodyPr>
          <a:lstStyle/>
          <a:p>
            <a:r>
              <a:rPr lang="en-AU" sz="1600" b="1">
                <a:latin typeface="Apercu" panose="02000506040000020004" pitchFamily="2" charset="77"/>
              </a:rPr>
              <a:t>Power Check:</a:t>
            </a:r>
            <a:endParaRPr lang="en-AU" sz="1600">
              <a:latin typeface="Apercu" panose="02000506040000020004" pitchFamily="2" charset="77"/>
            </a:endParaRPr>
          </a:p>
          <a:p>
            <a:pPr>
              <a:buFont typeface="Arial" panose="020B0604020202020204" pitchFamily="34" charset="0"/>
              <a:buChar char="•"/>
            </a:pPr>
            <a:r>
              <a:rPr lang="en-AU" sz="1600">
                <a:solidFill>
                  <a:schemeClr val="bg2">
                    <a:lumMod val="25000"/>
                  </a:schemeClr>
                </a:solidFill>
                <a:latin typeface="Apercu Light" panose="02000506030000020004" pitchFamily="2" charset="77"/>
              </a:rPr>
              <a:t> If the power is working, you’ll see a red light near the power connection.</a:t>
            </a:r>
          </a:p>
          <a:p>
            <a:pPr>
              <a:buFont typeface="Arial" panose="020B0604020202020204" pitchFamily="34" charset="0"/>
              <a:buChar char="•"/>
            </a:pPr>
            <a:r>
              <a:rPr lang="en-AU" sz="1600">
                <a:solidFill>
                  <a:schemeClr val="bg2">
                    <a:lumMod val="25000"/>
                  </a:schemeClr>
                </a:solidFill>
                <a:latin typeface="Apercu Light" panose="02000506030000020004" pitchFamily="2" charset="77"/>
              </a:rPr>
              <a:t> For new Boxes, the first boot might take a few minutes while the operating system sets up—just wait for the red light!</a:t>
            </a:r>
          </a:p>
        </p:txBody>
      </p:sp>
    </p:spTree>
    <p:extLst>
      <p:ext uri="{BB962C8B-B14F-4D97-AF65-F5344CB8AC3E}">
        <p14:creationId xmlns:p14="http://schemas.microsoft.com/office/powerpoint/2010/main" val="44797364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EE9C1C1-2847-DB0F-B7D7-D472CCF885BE}"/>
              </a:ext>
            </a:extLst>
          </p:cNvPr>
          <p:cNvSpPr txBox="1"/>
          <p:nvPr/>
        </p:nvSpPr>
        <p:spPr>
          <a:xfrm>
            <a:off x="637222" y="2166776"/>
            <a:ext cx="5137970" cy="276999"/>
          </a:xfrm>
          <a:prstGeom prst="rect">
            <a:avLst/>
          </a:prstGeom>
          <a:noFill/>
        </p:spPr>
        <p:txBody>
          <a:bodyPr wrap="square" rtlCol="0">
            <a:spAutoFit/>
          </a:bodyPr>
          <a:lstStyle/>
          <a:p>
            <a:r>
              <a:rPr lang="en-US" sz="1200" spc="300">
                <a:solidFill>
                  <a:srgbClr val="1271E9"/>
                </a:solidFill>
                <a:latin typeface="Apercu" panose="02000506040000020004" pitchFamily="2" charset="77"/>
              </a:rPr>
              <a:t>FINAL STEPS</a:t>
            </a:r>
          </a:p>
        </p:txBody>
      </p:sp>
      <p:sp>
        <p:nvSpPr>
          <p:cNvPr id="5" name="TextBox 4">
            <a:extLst>
              <a:ext uri="{FF2B5EF4-FFF2-40B4-BE49-F238E27FC236}">
                <a16:creationId xmlns:a16="http://schemas.microsoft.com/office/drawing/2014/main" id="{25F9D181-19F2-B5D2-58C4-EC0363D3E7C4}"/>
              </a:ext>
            </a:extLst>
          </p:cNvPr>
          <p:cNvSpPr txBox="1"/>
          <p:nvPr/>
        </p:nvSpPr>
        <p:spPr>
          <a:xfrm>
            <a:off x="637222" y="2442032"/>
            <a:ext cx="5458778" cy="584775"/>
          </a:xfrm>
          <a:prstGeom prst="rect">
            <a:avLst/>
          </a:prstGeom>
          <a:noFill/>
        </p:spPr>
        <p:txBody>
          <a:bodyPr wrap="square" rtlCol="0">
            <a:spAutoFit/>
          </a:bodyPr>
          <a:lstStyle/>
          <a:p>
            <a:r>
              <a:rPr lang="en-AU" sz="3200">
                <a:solidFill>
                  <a:srgbClr val="38246D"/>
                </a:solidFill>
                <a:effectLst/>
                <a:highlight>
                  <a:srgbClr val="FFFFFF"/>
                </a:highlight>
                <a:latin typeface="Apercu Medium" panose="02000506040000020004" pitchFamily="2" charset="77"/>
              </a:rPr>
              <a:t>Get your Vivi Box ready!</a:t>
            </a:r>
            <a:endParaRPr lang="en-US" sz="3200">
              <a:solidFill>
                <a:srgbClr val="38246D"/>
              </a:solidFill>
              <a:latin typeface="Apercu Medium" panose="02000506040000020004" pitchFamily="2" charset="77"/>
            </a:endParaRPr>
          </a:p>
        </p:txBody>
      </p:sp>
      <p:sp>
        <p:nvSpPr>
          <p:cNvPr id="8" name="TextBox 7">
            <a:extLst>
              <a:ext uri="{FF2B5EF4-FFF2-40B4-BE49-F238E27FC236}">
                <a16:creationId xmlns:a16="http://schemas.microsoft.com/office/drawing/2014/main" id="{CA421F5D-0ACD-E88D-D55C-A9BA6690BE38}"/>
              </a:ext>
            </a:extLst>
          </p:cNvPr>
          <p:cNvSpPr txBox="1"/>
          <p:nvPr/>
        </p:nvSpPr>
        <p:spPr>
          <a:xfrm>
            <a:off x="637223" y="3124263"/>
            <a:ext cx="4468178" cy="1323439"/>
          </a:xfrm>
          <a:prstGeom prst="rect">
            <a:avLst/>
          </a:prstGeom>
          <a:noFill/>
        </p:spPr>
        <p:txBody>
          <a:bodyPr wrap="square" rtlCol="0">
            <a:spAutoFit/>
          </a:bodyPr>
          <a:lstStyle/>
          <a:p>
            <a:r>
              <a:rPr lang="en-AU" sz="1600">
                <a:solidFill>
                  <a:schemeClr val="bg2">
                    <a:lumMod val="25000"/>
                  </a:schemeClr>
                </a:solidFill>
                <a:latin typeface="Apercu Light" panose="02000506030000020004" pitchFamily="2" charset="77"/>
              </a:rPr>
              <a:t>After startup, you’ll see the Vivi logo and either the Box name or the room name on the display. Don’t worry if the screen flickers for a few seconds—this is normal while the device finishes installation and activation.</a:t>
            </a:r>
          </a:p>
        </p:txBody>
      </p:sp>
      <p:pic>
        <p:nvPicPr>
          <p:cNvPr id="3" name="Picture 2" descr="A blue triangle shaped logo&#10;&#10;Description automatically generated">
            <a:extLst>
              <a:ext uri="{FF2B5EF4-FFF2-40B4-BE49-F238E27FC236}">
                <a16:creationId xmlns:a16="http://schemas.microsoft.com/office/drawing/2014/main" id="{9E8E6C71-A777-1846-A840-2F1C083D1B4D}"/>
              </a:ext>
            </a:extLst>
          </p:cNvPr>
          <p:cNvPicPr>
            <a:picLocks noChangeAspect="1"/>
          </p:cNvPicPr>
          <p:nvPr/>
        </p:nvPicPr>
        <p:blipFill>
          <a:blip r:embed="rId3"/>
          <a:stretch>
            <a:fillRect/>
          </a:stretch>
        </p:blipFill>
        <p:spPr>
          <a:xfrm>
            <a:off x="11379367" y="6073292"/>
            <a:ext cx="561387" cy="561387"/>
          </a:xfrm>
          <a:prstGeom prst="rect">
            <a:avLst/>
          </a:prstGeom>
        </p:spPr>
      </p:pic>
      <p:sp>
        <p:nvSpPr>
          <p:cNvPr id="13" name="Rounded Rectangle 12">
            <a:extLst>
              <a:ext uri="{FF2B5EF4-FFF2-40B4-BE49-F238E27FC236}">
                <a16:creationId xmlns:a16="http://schemas.microsoft.com/office/drawing/2014/main" id="{8919E7AE-8CFA-5533-F9A2-981308D1D208}"/>
              </a:ext>
            </a:extLst>
          </p:cNvPr>
          <p:cNvSpPr/>
          <p:nvPr/>
        </p:nvSpPr>
        <p:spPr>
          <a:xfrm>
            <a:off x="6096001" y="332510"/>
            <a:ext cx="5844754" cy="5557928"/>
          </a:xfrm>
          <a:prstGeom prst="roundRect">
            <a:avLst>
              <a:gd name="adj" fmla="val 2844"/>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Picture 14">
            <a:extLst>
              <a:ext uri="{FF2B5EF4-FFF2-40B4-BE49-F238E27FC236}">
                <a16:creationId xmlns:a16="http://schemas.microsoft.com/office/drawing/2014/main" id="{0FC9EF43-5F7F-9D11-EEB4-EB4169843FB8}"/>
              </a:ext>
            </a:extLst>
          </p:cNvPr>
          <p:cNvPicPr>
            <a:picLocks noChangeAspect="1"/>
          </p:cNvPicPr>
          <p:nvPr/>
        </p:nvPicPr>
        <p:blipFill>
          <a:blip r:embed="rId4"/>
          <a:srcRect/>
          <a:stretch/>
        </p:blipFill>
        <p:spPr>
          <a:xfrm>
            <a:off x="6868167" y="607496"/>
            <a:ext cx="4273476" cy="2403830"/>
          </a:xfrm>
          <a:prstGeom prst="rect">
            <a:avLst/>
          </a:prstGeom>
          <a:ln>
            <a:noFill/>
          </a:ln>
          <a:effectLst>
            <a:outerShdw blurRad="292100" dist="139700" dir="2700000" algn="tl" rotWithShape="0">
              <a:srgbClr val="333333">
                <a:alpha val="65000"/>
              </a:srgbClr>
            </a:outerShdw>
          </a:effectLst>
        </p:spPr>
      </p:pic>
      <p:pic>
        <p:nvPicPr>
          <p:cNvPr id="16" name="Picture 15">
            <a:extLst>
              <a:ext uri="{FF2B5EF4-FFF2-40B4-BE49-F238E27FC236}">
                <a16:creationId xmlns:a16="http://schemas.microsoft.com/office/drawing/2014/main" id="{9B524DF1-17BA-6540-0103-1B53C147DB25}"/>
              </a:ext>
            </a:extLst>
          </p:cNvPr>
          <p:cNvPicPr>
            <a:picLocks noChangeAspect="1"/>
          </p:cNvPicPr>
          <p:nvPr/>
        </p:nvPicPr>
        <p:blipFill>
          <a:blip r:embed="rId5"/>
          <a:srcRect/>
          <a:stretch/>
        </p:blipFill>
        <p:spPr>
          <a:xfrm>
            <a:off x="6868167" y="3145779"/>
            <a:ext cx="4273475" cy="240383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38196580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EE9C1C1-2847-DB0F-B7D7-D472CCF885BE}"/>
              </a:ext>
            </a:extLst>
          </p:cNvPr>
          <p:cNvSpPr txBox="1"/>
          <p:nvPr/>
        </p:nvSpPr>
        <p:spPr>
          <a:xfrm>
            <a:off x="2157945" y="1434965"/>
            <a:ext cx="5137970" cy="276999"/>
          </a:xfrm>
          <a:prstGeom prst="rect">
            <a:avLst/>
          </a:prstGeom>
          <a:noFill/>
        </p:spPr>
        <p:txBody>
          <a:bodyPr wrap="square" rtlCol="0">
            <a:spAutoFit/>
          </a:bodyPr>
          <a:lstStyle/>
          <a:p>
            <a:r>
              <a:rPr lang="en-US" sz="1200" spc="300">
                <a:solidFill>
                  <a:srgbClr val="1271E9"/>
                </a:solidFill>
                <a:latin typeface="Apercu" panose="02000506040000020004" pitchFamily="2" charset="77"/>
              </a:rPr>
              <a:t>FINAL STEPS</a:t>
            </a:r>
          </a:p>
        </p:txBody>
      </p:sp>
      <p:sp>
        <p:nvSpPr>
          <p:cNvPr id="7" name="Oval 6">
            <a:extLst>
              <a:ext uri="{FF2B5EF4-FFF2-40B4-BE49-F238E27FC236}">
                <a16:creationId xmlns:a16="http://schemas.microsoft.com/office/drawing/2014/main" id="{2AD35F13-5EDC-E04C-E40E-DDD215532F9F}"/>
              </a:ext>
            </a:extLst>
          </p:cNvPr>
          <p:cNvSpPr/>
          <p:nvPr/>
        </p:nvSpPr>
        <p:spPr>
          <a:xfrm>
            <a:off x="-2610909" y="2806841"/>
            <a:ext cx="4346568" cy="4346568"/>
          </a:xfrm>
          <a:prstGeom prst="ellipse">
            <a:avLst/>
          </a:prstGeom>
          <a:solidFill>
            <a:srgbClr val="1071E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Oval 3">
            <a:extLst>
              <a:ext uri="{FF2B5EF4-FFF2-40B4-BE49-F238E27FC236}">
                <a16:creationId xmlns:a16="http://schemas.microsoft.com/office/drawing/2014/main" id="{3A4BA7F8-6822-0E39-1CE3-7F67701B69A5}"/>
              </a:ext>
            </a:extLst>
          </p:cNvPr>
          <p:cNvSpPr/>
          <p:nvPr/>
        </p:nvSpPr>
        <p:spPr>
          <a:xfrm>
            <a:off x="748187" y="1950907"/>
            <a:ext cx="799077" cy="799077"/>
          </a:xfrm>
          <a:prstGeom prst="ellipse">
            <a:avLst/>
          </a:prstGeom>
          <a:solidFill>
            <a:srgbClr val="9A32D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25F9D181-19F2-B5D2-58C4-EC0363D3E7C4}"/>
              </a:ext>
            </a:extLst>
          </p:cNvPr>
          <p:cNvSpPr txBox="1"/>
          <p:nvPr/>
        </p:nvSpPr>
        <p:spPr>
          <a:xfrm>
            <a:off x="2157945" y="1710221"/>
            <a:ext cx="5458778" cy="584775"/>
          </a:xfrm>
          <a:prstGeom prst="rect">
            <a:avLst/>
          </a:prstGeom>
          <a:noFill/>
        </p:spPr>
        <p:txBody>
          <a:bodyPr wrap="square" rtlCol="0">
            <a:spAutoFit/>
          </a:bodyPr>
          <a:lstStyle/>
          <a:p>
            <a:r>
              <a:rPr lang="en-AU" sz="3200">
                <a:solidFill>
                  <a:srgbClr val="38246D"/>
                </a:solidFill>
                <a:highlight>
                  <a:srgbClr val="FFFFFF"/>
                </a:highlight>
                <a:latin typeface="Apercu Medium" panose="02000506040000020004" pitchFamily="2" charset="77"/>
              </a:rPr>
              <a:t>Next Steps</a:t>
            </a:r>
            <a:endParaRPr lang="en-US" sz="3200">
              <a:solidFill>
                <a:srgbClr val="38246D"/>
              </a:solidFill>
              <a:latin typeface="Apercu Medium" panose="02000506040000020004" pitchFamily="2" charset="77"/>
            </a:endParaRPr>
          </a:p>
        </p:txBody>
      </p:sp>
      <p:sp>
        <p:nvSpPr>
          <p:cNvPr id="8" name="TextBox 7">
            <a:extLst>
              <a:ext uri="{FF2B5EF4-FFF2-40B4-BE49-F238E27FC236}">
                <a16:creationId xmlns:a16="http://schemas.microsoft.com/office/drawing/2014/main" id="{CA421F5D-0ACD-E88D-D55C-A9BA6690BE38}"/>
              </a:ext>
            </a:extLst>
          </p:cNvPr>
          <p:cNvSpPr txBox="1"/>
          <p:nvPr/>
        </p:nvSpPr>
        <p:spPr>
          <a:xfrm>
            <a:off x="3213101" y="2570252"/>
            <a:ext cx="7422242" cy="2246769"/>
          </a:xfrm>
          <a:prstGeom prst="rect">
            <a:avLst/>
          </a:prstGeom>
          <a:noFill/>
        </p:spPr>
        <p:txBody>
          <a:bodyPr wrap="square" rtlCol="0">
            <a:spAutoFit/>
          </a:bodyPr>
          <a:lstStyle/>
          <a:p>
            <a:r>
              <a:rPr lang="en-AU" sz="2000" b="1" dirty="0">
                <a:solidFill>
                  <a:srgbClr val="1271E9"/>
                </a:solidFill>
                <a:latin typeface="Apercu Light" panose="02000506030000020004" pitchFamily="2" charset="77"/>
              </a:rPr>
              <a:t>Allocate the Box </a:t>
            </a:r>
            <a:r>
              <a:rPr lang="en-AU" sz="2000" dirty="0">
                <a:latin typeface="Apercu Light" panose="02000506030000020004" pitchFamily="2" charset="77"/>
              </a:rPr>
              <a:t>to a room in Vivi Central to gain full access.</a:t>
            </a:r>
          </a:p>
          <a:p>
            <a:br>
              <a:rPr lang="en-AU" sz="2000" dirty="0">
                <a:latin typeface="Apercu Light" panose="02000506030000020004" pitchFamily="2" charset="77"/>
              </a:rPr>
            </a:br>
            <a:r>
              <a:rPr lang="en-AU" sz="2000" b="1" dirty="0">
                <a:solidFill>
                  <a:srgbClr val="1271E9"/>
                </a:solidFill>
                <a:latin typeface="Apercu Light" panose="02000506030000020004" pitchFamily="2" charset="77"/>
              </a:rPr>
              <a:t>Network Configuration: </a:t>
            </a:r>
            <a:r>
              <a:rPr lang="en-AU" sz="2000" dirty="0">
                <a:latin typeface="Apercu Light" panose="02000506030000020004" pitchFamily="2" charset="77"/>
              </a:rPr>
              <a:t>Make sure to add the necessary firewall exceptions and open the required internal network ports.</a:t>
            </a:r>
            <a:br>
              <a:rPr lang="en-AU" sz="2000" dirty="0">
                <a:latin typeface="Apercu Light" panose="02000506030000020004" pitchFamily="2" charset="77"/>
              </a:rPr>
            </a:br>
            <a:br>
              <a:rPr lang="en-AU" sz="2000" dirty="0">
                <a:latin typeface="Apercu Light" panose="02000506030000020004" pitchFamily="2" charset="77"/>
              </a:rPr>
            </a:br>
            <a:r>
              <a:rPr lang="en-AU" sz="2000" dirty="0">
                <a:latin typeface="Apercu Light" panose="02000506030000020004" pitchFamily="2" charset="77"/>
              </a:rPr>
              <a:t>Once that's done, </a:t>
            </a:r>
            <a:r>
              <a:rPr lang="en-AU" sz="2000" b="1" dirty="0">
                <a:solidFill>
                  <a:srgbClr val="1271E9"/>
                </a:solidFill>
                <a:latin typeface="Apercu Light" panose="02000506030000020004" pitchFamily="2" charset="77"/>
              </a:rPr>
              <a:t>disconnect and reconnect the power </a:t>
            </a:r>
            <a:r>
              <a:rPr lang="en-AU" sz="2000" dirty="0">
                <a:latin typeface="Apercu Light" panose="02000506030000020004" pitchFamily="2" charset="77"/>
              </a:rPr>
              <a:t>so the box can reboot and complete the activation process.</a:t>
            </a:r>
            <a:endParaRPr lang="en-US" sz="2000" dirty="0">
              <a:solidFill>
                <a:schemeClr val="tx1">
                  <a:lumMod val="65000"/>
                  <a:lumOff val="35000"/>
                </a:schemeClr>
              </a:solidFill>
              <a:latin typeface="Apercu Light" panose="02000506030000020004" pitchFamily="2" charset="77"/>
            </a:endParaRPr>
          </a:p>
        </p:txBody>
      </p:sp>
      <p:sp>
        <p:nvSpPr>
          <p:cNvPr id="11" name="Oval 10">
            <a:extLst>
              <a:ext uri="{FF2B5EF4-FFF2-40B4-BE49-F238E27FC236}">
                <a16:creationId xmlns:a16="http://schemas.microsoft.com/office/drawing/2014/main" id="{6C821BD6-B7CD-0ED8-F97C-225585229E8C}"/>
              </a:ext>
            </a:extLst>
          </p:cNvPr>
          <p:cNvSpPr/>
          <p:nvPr/>
        </p:nvSpPr>
        <p:spPr>
          <a:xfrm>
            <a:off x="10018716" y="-2383408"/>
            <a:ext cx="4346568" cy="4346568"/>
          </a:xfrm>
          <a:prstGeom prst="ellipse">
            <a:avLst/>
          </a:prstGeom>
          <a:solidFill>
            <a:srgbClr val="38246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a:extLst>
              <a:ext uri="{FF2B5EF4-FFF2-40B4-BE49-F238E27FC236}">
                <a16:creationId xmlns:a16="http://schemas.microsoft.com/office/drawing/2014/main" id="{2698D7AD-F17E-6B02-10E5-F0B6680B1563}"/>
              </a:ext>
            </a:extLst>
          </p:cNvPr>
          <p:cNvSpPr/>
          <p:nvPr/>
        </p:nvSpPr>
        <p:spPr>
          <a:xfrm>
            <a:off x="10339524" y="946511"/>
            <a:ext cx="786734" cy="786734"/>
          </a:xfrm>
          <a:prstGeom prst="ellipse">
            <a:avLst/>
          </a:prstGeom>
          <a:solidFill>
            <a:srgbClr val="7EE2B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A blue triangle shaped logo&#10;&#10;Description automatically generated">
            <a:extLst>
              <a:ext uri="{FF2B5EF4-FFF2-40B4-BE49-F238E27FC236}">
                <a16:creationId xmlns:a16="http://schemas.microsoft.com/office/drawing/2014/main" id="{9E8E6C71-A777-1846-A840-2F1C083D1B4D}"/>
              </a:ext>
            </a:extLst>
          </p:cNvPr>
          <p:cNvPicPr>
            <a:picLocks noChangeAspect="1"/>
          </p:cNvPicPr>
          <p:nvPr/>
        </p:nvPicPr>
        <p:blipFill>
          <a:blip r:embed="rId2"/>
          <a:stretch>
            <a:fillRect/>
          </a:stretch>
        </p:blipFill>
        <p:spPr>
          <a:xfrm>
            <a:off x="11379367" y="6073292"/>
            <a:ext cx="561387" cy="561387"/>
          </a:xfrm>
          <a:prstGeom prst="rect">
            <a:avLst/>
          </a:prstGeom>
        </p:spPr>
      </p:pic>
      <p:sp>
        <p:nvSpPr>
          <p:cNvPr id="6" name="Oval 5">
            <a:extLst>
              <a:ext uri="{FF2B5EF4-FFF2-40B4-BE49-F238E27FC236}">
                <a16:creationId xmlns:a16="http://schemas.microsoft.com/office/drawing/2014/main" id="{EFF020D7-ED97-99DC-FC7F-D1649A06C00E}"/>
              </a:ext>
            </a:extLst>
          </p:cNvPr>
          <p:cNvSpPr/>
          <p:nvPr/>
        </p:nvSpPr>
        <p:spPr>
          <a:xfrm>
            <a:off x="10920437" y="2083409"/>
            <a:ext cx="411642" cy="411642"/>
          </a:xfrm>
          <a:prstGeom prst="ellipse">
            <a:avLst/>
          </a:prstGeom>
          <a:solidFill>
            <a:srgbClr val="9A32D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57346953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37096E"/>
        </a:solidFill>
        <a:effectLst/>
      </p:bgPr>
    </p:bg>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A16C05CE-5D0C-C763-AE08-EA1A9D73F447}"/>
              </a:ext>
            </a:extLst>
          </p:cNvPr>
          <p:cNvSpPr/>
          <p:nvPr/>
        </p:nvSpPr>
        <p:spPr>
          <a:xfrm>
            <a:off x="-681437" y="4894980"/>
            <a:ext cx="2768972" cy="2768972"/>
          </a:xfrm>
          <a:prstGeom prst="ellipse">
            <a:avLst/>
          </a:prstGeom>
          <a:solidFill>
            <a:srgbClr val="1271E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hlinkClick r:id="rId2" action="ppaction://hlinksldjump"/>
            <a:extLst>
              <a:ext uri="{FF2B5EF4-FFF2-40B4-BE49-F238E27FC236}">
                <a16:creationId xmlns:a16="http://schemas.microsoft.com/office/drawing/2014/main" id="{787E8379-50CF-776A-DB14-800025A50A7B}"/>
              </a:ext>
            </a:extLst>
          </p:cNvPr>
          <p:cNvPicPr>
            <a:picLocks noChangeAspect="1"/>
          </p:cNvPicPr>
          <p:nvPr/>
        </p:nvPicPr>
        <p:blipFill>
          <a:blip r:embed="rId3"/>
          <a:srcRect/>
          <a:stretch/>
        </p:blipFill>
        <p:spPr>
          <a:xfrm>
            <a:off x="11379367" y="6073292"/>
            <a:ext cx="561387" cy="561387"/>
          </a:xfrm>
          <a:prstGeom prst="rect">
            <a:avLst/>
          </a:prstGeom>
        </p:spPr>
      </p:pic>
      <p:sp>
        <p:nvSpPr>
          <p:cNvPr id="5" name="TextBox 4">
            <a:extLst>
              <a:ext uri="{FF2B5EF4-FFF2-40B4-BE49-F238E27FC236}">
                <a16:creationId xmlns:a16="http://schemas.microsoft.com/office/drawing/2014/main" id="{9411415A-11AE-68EB-2BAF-A948247B31C9}"/>
              </a:ext>
            </a:extLst>
          </p:cNvPr>
          <p:cNvSpPr txBox="1"/>
          <p:nvPr/>
        </p:nvSpPr>
        <p:spPr>
          <a:xfrm>
            <a:off x="592347" y="578534"/>
            <a:ext cx="5983276" cy="584775"/>
          </a:xfrm>
          <a:prstGeom prst="rect">
            <a:avLst/>
          </a:prstGeom>
          <a:noFill/>
        </p:spPr>
        <p:txBody>
          <a:bodyPr wrap="square" rtlCol="0">
            <a:spAutoFit/>
          </a:bodyPr>
          <a:lstStyle/>
          <a:p>
            <a:r>
              <a:rPr lang="en-AU" sz="3200">
                <a:solidFill>
                  <a:schemeClr val="bg1"/>
                </a:solidFill>
                <a:latin typeface="Apercu Medium" panose="02000506040000020004" pitchFamily="2" charset="77"/>
              </a:rPr>
              <a:t>Firewall Exceptions for Vivi</a:t>
            </a:r>
            <a:endParaRPr lang="en-US" sz="3200">
              <a:solidFill>
                <a:schemeClr val="bg1"/>
              </a:solidFill>
              <a:latin typeface="Apercu Medium" panose="02000506040000020004" pitchFamily="2" charset="77"/>
            </a:endParaRPr>
          </a:p>
        </p:txBody>
      </p:sp>
      <p:sp>
        <p:nvSpPr>
          <p:cNvPr id="6" name="TextBox 5">
            <a:extLst>
              <a:ext uri="{FF2B5EF4-FFF2-40B4-BE49-F238E27FC236}">
                <a16:creationId xmlns:a16="http://schemas.microsoft.com/office/drawing/2014/main" id="{2B2507F8-8DF9-4137-7A37-1C6468844B33}"/>
              </a:ext>
            </a:extLst>
          </p:cNvPr>
          <p:cNvSpPr txBox="1"/>
          <p:nvPr/>
        </p:nvSpPr>
        <p:spPr>
          <a:xfrm>
            <a:off x="592347" y="1831136"/>
            <a:ext cx="4795579" cy="1569660"/>
          </a:xfrm>
          <a:prstGeom prst="rect">
            <a:avLst/>
          </a:prstGeom>
          <a:noFill/>
        </p:spPr>
        <p:txBody>
          <a:bodyPr wrap="square" rtlCol="0">
            <a:spAutoFit/>
          </a:bodyPr>
          <a:lstStyle/>
          <a:p>
            <a:r>
              <a:rPr lang="en-AU" sz="1600" dirty="0">
                <a:solidFill>
                  <a:schemeClr val="bg1"/>
                </a:solidFill>
                <a:latin typeface="Apercu Light" panose="02000506030000020004" pitchFamily="2" charset="77"/>
              </a:rPr>
              <a:t>To connect to Vivi Central, the Vivi Box needs specific firewall exceptions. Many networks require these exceptions to ensure smooth operation.</a:t>
            </a:r>
          </a:p>
          <a:p>
            <a:endParaRPr lang="en-AU" sz="1600" dirty="0">
              <a:solidFill>
                <a:schemeClr val="bg1"/>
              </a:solidFill>
              <a:latin typeface="Apercu Light" panose="02000506030000020004" pitchFamily="2" charset="77"/>
            </a:endParaRPr>
          </a:p>
          <a:p>
            <a:r>
              <a:rPr lang="en-AU" sz="1600" dirty="0">
                <a:solidFill>
                  <a:schemeClr val="bg1"/>
                </a:solidFill>
                <a:latin typeface="Apercu Light" panose="02000506030000020004" pitchFamily="2" charset="77"/>
              </a:rPr>
              <a:t>You can check the </a:t>
            </a:r>
            <a:r>
              <a:rPr lang="en-AU" sz="1600" b="1" dirty="0">
                <a:solidFill>
                  <a:srgbClr val="7EE2BA"/>
                </a:solidFill>
                <a:latin typeface="Apercu Light" panose="02000506030000020004" pitchFamily="2" charset="77"/>
              </a:rPr>
              <a:t>Status page </a:t>
            </a:r>
            <a:r>
              <a:rPr lang="en-AU" sz="1600" dirty="0">
                <a:solidFill>
                  <a:schemeClr val="bg1"/>
                </a:solidFill>
                <a:latin typeface="Apercu Light" panose="02000506030000020004" pitchFamily="2" charset="77"/>
              </a:rPr>
              <a:t>in the Web Console to see if Vivi has the necessary internet access.</a:t>
            </a:r>
          </a:p>
        </p:txBody>
      </p:sp>
      <p:sp>
        <p:nvSpPr>
          <p:cNvPr id="11" name="Oval 10">
            <a:extLst>
              <a:ext uri="{FF2B5EF4-FFF2-40B4-BE49-F238E27FC236}">
                <a16:creationId xmlns:a16="http://schemas.microsoft.com/office/drawing/2014/main" id="{B017D416-5EBE-338A-A119-B6AD14BE3149}"/>
              </a:ext>
            </a:extLst>
          </p:cNvPr>
          <p:cNvSpPr/>
          <p:nvPr/>
        </p:nvSpPr>
        <p:spPr>
          <a:xfrm>
            <a:off x="2268265" y="4927265"/>
            <a:ext cx="896760" cy="896760"/>
          </a:xfrm>
          <a:prstGeom prst="ellipse">
            <a:avLst/>
          </a:prstGeom>
          <a:solidFill>
            <a:srgbClr val="9A32D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a:extLst>
              <a:ext uri="{FF2B5EF4-FFF2-40B4-BE49-F238E27FC236}">
                <a16:creationId xmlns:a16="http://schemas.microsoft.com/office/drawing/2014/main" id="{6FC769FD-7CFC-9112-7228-E1FC78676C64}"/>
              </a:ext>
            </a:extLst>
          </p:cNvPr>
          <p:cNvSpPr txBox="1"/>
          <p:nvPr/>
        </p:nvSpPr>
        <p:spPr>
          <a:xfrm>
            <a:off x="592348" y="3621974"/>
            <a:ext cx="4248594" cy="830997"/>
          </a:xfrm>
          <a:prstGeom prst="rect">
            <a:avLst/>
          </a:prstGeom>
          <a:noFill/>
        </p:spPr>
        <p:txBody>
          <a:bodyPr wrap="square" lIns="91440" tIns="45720" rIns="91440" bIns="45720" rtlCol="0" anchor="t">
            <a:spAutoFit/>
          </a:bodyPr>
          <a:lstStyle/>
          <a:p>
            <a:r>
              <a:rPr lang="en-AU" sz="1600" dirty="0">
                <a:solidFill>
                  <a:schemeClr val="bg1"/>
                </a:solidFill>
                <a:latin typeface="Apercu Medium" panose="02000506040000020004" pitchFamily="2" charset="77"/>
              </a:rPr>
              <a:t>Easiest Option: Add a Wildcard Exception</a:t>
            </a:r>
          </a:p>
          <a:p>
            <a:pPr marL="285750" indent="-285750">
              <a:buFont typeface="Arial" panose="020B0604020202020204" pitchFamily="34" charset="0"/>
              <a:buChar char="•"/>
            </a:pPr>
            <a:r>
              <a:rPr lang="en-AU" sz="1600" dirty="0">
                <a:solidFill>
                  <a:srgbClr val="7EE2BA"/>
                </a:solidFill>
                <a:latin typeface="Apercu Light"/>
              </a:rPr>
              <a:t>*.</a:t>
            </a:r>
            <a:r>
              <a:rPr lang="en-AU" sz="1600" dirty="0" err="1">
                <a:solidFill>
                  <a:srgbClr val="7EE2BA"/>
                </a:solidFill>
                <a:latin typeface="Apercu Light"/>
              </a:rPr>
              <a:t>vivi.io</a:t>
            </a:r>
            <a:r>
              <a:rPr lang="en-AU" sz="1600" dirty="0">
                <a:solidFill>
                  <a:srgbClr val="7EE2BA"/>
                </a:solidFill>
                <a:latin typeface="Apercu Light"/>
              </a:rPr>
              <a:t> (HTTP and HTTPS)</a:t>
            </a:r>
          </a:p>
          <a:p>
            <a:endParaRPr lang="en-AU" sz="1600" dirty="0">
              <a:solidFill>
                <a:srgbClr val="7EE2BA"/>
              </a:solidFill>
              <a:latin typeface="Apercu Light" panose="02000506030000020004" pitchFamily="2" charset="77"/>
            </a:endParaRPr>
          </a:p>
        </p:txBody>
      </p:sp>
      <p:sp>
        <p:nvSpPr>
          <p:cNvPr id="3" name="TextBox 2">
            <a:extLst>
              <a:ext uri="{FF2B5EF4-FFF2-40B4-BE49-F238E27FC236}">
                <a16:creationId xmlns:a16="http://schemas.microsoft.com/office/drawing/2014/main" id="{6801EECF-A650-4EAA-F252-D9389A2A6021}"/>
              </a:ext>
            </a:extLst>
          </p:cNvPr>
          <p:cNvSpPr txBox="1"/>
          <p:nvPr/>
        </p:nvSpPr>
        <p:spPr>
          <a:xfrm>
            <a:off x="5962092" y="1859340"/>
            <a:ext cx="4644947" cy="1815882"/>
          </a:xfrm>
          <a:prstGeom prst="rect">
            <a:avLst/>
          </a:prstGeom>
          <a:noFill/>
        </p:spPr>
        <p:txBody>
          <a:bodyPr wrap="square" rtlCol="0">
            <a:spAutoFit/>
          </a:bodyPr>
          <a:lstStyle/>
          <a:p>
            <a:r>
              <a:rPr lang="en-AU" sz="1600">
                <a:solidFill>
                  <a:schemeClr val="bg1"/>
                </a:solidFill>
                <a:latin typeface="Apercu Medium" panose="02000506040000020004" pitchFamily="2" charset="77"/>
              </a:rPr>
              <a:t>If Wildcards Can’t Be Used, Add These Exceptions Explicitly:</a:t>
            </a:r>
          </a:p>
          <a:p>
            <a:pPr marL="285750" indent="-285750">
              <a:buFont typeface="Arial" panose="020B0604020202020204" pitchFamily="34" charset="0"/>
              <a:buChar char="•"/>
            </a:pPr>
            <a:r>
              <a:rPr lang="en-AU" sz="1600" err="1">
                <a:solidFill>
                  <a:srgbClr val="7EE2BA"/>
                </a:solidFill>
                <a:latin typeface="Apercu Light" panose="02000506030000020004" pitchFamily="2" charset="77"/>
              </a:rPr>
              <a:t>api.vivi.io</a:t>
            </a:r>
            <a:r>
              <a:rPr lang="en-AU" sz="1600">
                <a:solidFill>
                  <a:srgbClr val="7EE2BA"/>
                </a:solidFill>
                <a:latin typeface="Apercu Light" panose="02000506030000020004" pitchFamily="2" charset="77"/>
              </a:rPr>
              <a:t> (HTTP &amp; HTTPS)</a:t>
            </a:r>
          </a:p>
          <a:p>
            <a:pPr marL="285750" indent="-285750">
              <a:buFont typeface="Arial" panose="020B0604020202020204" pitchFamily="34" charset="0"/>
              <a:buChar char="•"/>
            </a:pPr>
            <a:r>
              <a:rPr lang="en-AU" sz="1600" err="1">
                <a:solidFill>
                  <a:srgbClr val="7EE2BA"/>
                </a:solidFill>
                <a:latin typeface="Apercu Light" panose="02000506030000020004" pitchFamily="2" charset="77"/>
              </a:rPr>
              <a:t>logstash.vivi.io</a:t>
            </a:r>
            <a:r>
              <a:rPr lang="en-AU" sz="1600">
                <a:solidFill>
                  <a:srgbClr val="7EE2BA"/>
                </a:solidFill>
                <a:latin typeface="Apercu Light" panose="02000506030000020004" pitchFamily="2" charset="77"/>
              </a:rPr>
              <a:t> (HTTP)</a:t>
            </a:r>
          </a:p>
          <a:p>
            <a:pPr marL="285750" indent="-285750">
              <a:buFont typeface="Arial" panose="020B0604020202020204" pitchFamily="34" charset="0"/>
              <a:buChar char="•"/>
            </a:pPr>
            <a:r>
              <a:rPr lang="en-AU" sz="1600" err="1">
                <a:solidFill>
                  <a:srgbClr val="7EE2BA"/>
                </a:solidFill>
                <a:latin typeface="Apercu Light" panose="02000506030000020004" pitchFamily="2" charset="77"/>
              </a:rPr>
              <a:t>storage.vivi.io</a:t>
            </a:r>
            <a:r>
              <a:rPr lang="en-AU" sz="1600">
                <a:solidFill>
                  <a:srgbClr val="7EE2BA"/>
                </a:solidFill>
                <a:latin typeface="Apercu Light" panose="02000506030000020004" pitchFamily="2" charset="77"/>
              </a:rPr>
              <a:t> (HTTPS)</a:t>
            </a:r>
          </a:p>
          <a:p>
            <a:pPr marL="285750" indent="-285750">
              <a:buFont typeface="Arial" panose="020B0604020202020204" pitchFamily="34" charset="0"/>
              <a:buChar char="•"/>
            </a:pPr>
            <a:r>
              <a:rPr lang="en-AU" sz="1600" err="1">
                <a:solidFill>
                  <a:srgbClr val="7EE2BA"/>
                </a:solidFill>
                <a:latin typeface="Apercu Light" panose="02000506030000020004" pitchFamily="2" charset="77"/>
              </a:rPr>
              <a:t>downloads.vivi.io</a:t>
            </a:r>
            <a:r>
              <a:rPr lang="en-AU" sz="1600">
                <a:solidFill>
                  <a:srgbClr val="7EE2BA"/>
                </a:solidFill>
                <a:latin typeface="Apercu Light" panose="02000506030000020004" pitchFamily="2" charset="77"/>
              </a:rPr>
              <a:t> (HTTPS)</a:t>
            </a:r>
          </a:p>
          <a:p>
            <a:endParaRPr lang="en-AU" sz="1600">
              <a:solidFill>
                <a:srgbClr val="7EE2BA"/>
              </a:solidFill>
              <a:latin typeface="Apercu Light" panose="02000506030000020004" pitchFamily="2" charset="77"/>
            </a:endParaRPr>
          </a:p>
        </p:txBody>
      </p:sp>
      <p:sp>
        <p:nvSpPr>
          <p:cNvPr id="12" name="TextBox 11">
            <a:extLst>
              <a:ext uri="{FF2B5EF4-FFF2-40B4-BE49-F238E27FC236}">
                <a16:creationId xmlns:a16="http://schemas.microsoft.com/office/drawing/2014/main" id="{5946A1E7-00AF-D4D9-71EA-CA0BD4B1F1BA}"/>
              </a:ext>
            </a:extLst>
          </p:cNvPr>
          <p:cNvSpPr txBox="1"/>
          <p:nvPr/>
        </p:nvSpPr>
        <p:spPr>
          <a:xfrm>
            <a:off x="6005525" y="3675222"/>
            <a:ext cx="4431474" cy="584775"/>
          </a:xfrm>
          <a:prstGeom prst="rect">
            <a:avLst/>
          </a:prstGeom>
          <a:noFill/>
        </p:spPr>
        <p:txBody>
          <a:bodyPr wrap="square" rtlCol="0">
            <a:spAutoFit/>
          </a:bodyPr>
          <a:lstStyle/>
          <a:p>
            <a:r>
              <a:rPr lang="en-AU" sz="1600" dirty="0">
                <a:solidFill>
                  <a:schemeClr val="bg1"/>
                </a:solidFill>
                <a:latin typeface="Apercu" panose="02000506040000020004" pitchFamily="2" charset="77"/>
              </a:rPr>
              <a:t>In the rare case this list changes, we’ll notify you through a Service Announcement.</a:t>
            </a:r>
          </a:p>
        </p:txBody>
      </p:sp>
      <p:sp>
        <p:nvSpPr>
          <p:cNvPr id="13" name="Rounded Rectangle 12">
            <a:extLst>
              <a:ext uri="{FF2B5EF4-FFF2-40B4-BE49-F238E27FC236}">
                <a16:creationId xmlns:a16="http://schemas.microsoft.com/office/drawing/2014/main" id="{3104C601-5061-9C7D-262B-19F79C3AC516}"/>
              </a:ext>
            </a:extLst>
          </p:cNvPr>
          <p:cNvSpPr/>
          <p:nvPr/>
        </p:nvSpPr>
        <p:spPr>
          <a:xfrm>
            <a:off x="6095999" y="4523334"/>
            <a:ext cx="4996544" cy="1300691"/>
          </a:xfrm>
          <a:prstGeom prst="roundRect">
            <a:avLst>
              <a:gd name="adj" fmla="val 7072"/>
            </a:avLst>
          </a:prstGeom>
          <a:solidFill>
            <a:srgbClr val="1271E9"/>
          </a:solidFill>
          <a:ln>
            <a:noFill/>
          </a:ln>
        </p:spPr>
        <p:style>
          <a:lnRef idx="2">
            <a:schemeClr val="dk1"/>
          </a:lnRef>
          <a:fillRef idx="1">
            <a:schemeClr val="lt1"/>
          </a:fillRef>
          <a:effectRef idx="0">
            <a:schemeClr val="dk1"/>
          </a:effectRef>
          <a:fontRef idx="minor">
            <a:schemeClr val="dk1"/>
          </a:fontRef>
        </p:style>
        <p:txBody>
          <a:bodyPr rtlCol="0" anchor="ctr"/>
          <a:lstStyle/>
          <a:p>
            <a:r>
              <a:rPr lang="en-AU" sz="1400" b="1" dirty="0">
                <a:solidFill>
                  <a:schemeClr val="bg1"/>
                </a:solidFill>
                <a:latin typeface="Apercu" panose="02000506040000020004" pitchFamily="2" charset="77"/>
              </a:rPr>
              <a:t>Important:</a:t>
            </a:r>
            <a:br>
              <a:rPr lang="en-AU" sz="1400" dirty="0">
                <a:solidFill>
                  <a:schemeClr val="bg1"/>
                </a:solidFill>
                <a:latin typeface="Apercu" panose="02000506040000020004" pitchFamily="2" charset="77"/>
              </a:rPr>
            </a:br>
            <a:r>
              <a:rPr lang="en-AU" sz="1400" dirty="0">
                <a:solidFill>
                  <a:schemeClr val="bg1"/>
                </a:solidFill>
                <a:latin typeface="Apercu" panose="02000506040000020004" pitchFamily="2" charset="77"/>
              </a:rPr>
              <a:t>These must be added explicitly. Network administrators sometimes assume that these ports (80 and 443) are open by default for application traffic, but that’s not the case—these ports are usually open only for browser traffic.</a:t>
            </a:r>
            <a:endParaRPr lang="en-US" sz="1400" dirty="0">
              <a:solidFill>
                <a:schemeClr val="bg1"/>
              </a:solidFill>
              <a:latin typeface="Apercu" panose="02000506040000020004" pitchFamily="2" charset="77"/>
            </a:endParaRPr>
          </a:p>
        </p:txBody>
      </p:sp>
    </p:spTree>
    <p:extLst>
      <p:ext uri="{BB962C8B-B14F-4D97-AF65-F5344CB8AC3E}">
        <p14:creationId xmlns:p14="http://schemas.microsoft.com/office/powerpoint/2010/main" val="1436097940"/>
      </p:ext>
    </p:extLst>
  </p:cSld>
  <p:clrMapOvr>
    <a:masterClrMapping/>
  </p:clrMapOvr>
</p:sld>
</file>

<file path=ppt/theme/theme1.xml><?xml version="1.0" encoding="utf-8"?>
<a:theme xmlns:a="http://schemas.openxmlformats.org/drawingml/2006/main" name="Office Theme">
  <a:themeElements>
    <a:clrScheme name="Vivi Colours">
      <a:dk1>
        <a:srgbClr val="282828"/>
      </a:dk1>
      <a:lt1>
        <a:srgbClr val="FFFFFF"/>
      </a:lt1>
      <a:dk2>
        <a:srgbClr val="1270E8"/>
      </a:dk2>
      <a:lt2>
        <a:srgbClr val="C0C5C9"/>
      </a:lt2>
      <a:accent1>
        <a:srgbClr val="1270E8"/>
      </a:accent1>
      <a:accent2>
        <a:srgbClr val="36096E"/>
      </a:accent2>
      <a:accent3>
        <a:srgbClr val="7DE1B9"/>
      </a:accent3>
      <a:accent4>
        <a:srgbClr val="9932D7"/>
      </a:accent4>
      <a:accent5>
        <a:srgbClr val="9A34D8"/>
      </a:accent5>
      <a:accent6>
        <a:srgbClr val="7DE1B9"/>
      </a:accent6>
      <a:hlink>
        <a:srgbClr val="1270E8"/>
      </a:hlink>
      <a:folHlink>
        <a:srgbClr val="9932D7"/>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867ace9c-14d6-49fc-86d0-36fe88d0a2ac" xsi:nil="true"/>
    <lcf76f155ced4ddcb4097134ff3c332f xmlns="9ff7ca45-c624-4f92-bd40-7c819da3291e">
      <Terms xmlns="http://schemas.microsoft.com/office/infopath/2007/PartnerControls"/>
    </lcf76f155ced4ddcb4097134ff3c332f>
    <_ip_UnifiedCompliancePolicyUIAction xmlns="http://schemas.microsoft.com/sharepoint/v3" xsi:nil="true"/>
    <_ip_UnifiedCompliancePolicyProperties xmlns="http://schemas.microsoft.com/sharepoint/v3"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204FD9B71F4FEC498FD51B5DBE1E27C3" ma:contentTypeVersion="21" ma:contentTypeDescription="Create a new document." ma:contentTypeScope="" ma:versionID="bb79b0774627d50d0d4e8961924cae99">
  <xsd:schema xmlns:xsd="http://www.w3.org/2001/XMLSchema" xmlns:xs="http://www.w3.org/2001/XMLSchema" xmlns:p="http://schemas.microsoft.com/office/2006/metadata/properties" xmlns:ns1="http://schemas.microsoft.com/sharepoint/v3" xmlns:ns2="867ace9c-14d6-49fc-86d0-36fe88d0a2ac" xmlns:ns3="9ff7ca45-c624-4f92-bd40-7c819da3291e" targetNamespace="http://schemas.microsoft.com/office/2006/metadata/properties" ma:root="true" ma:fieldsID="e1ba43cf4210b2c55959758b1083b417" ns1:_="" ns2:_="" ns3:_="">
    <xsd:import namespace="http://schemas.microsoft.com/sharepoint/v3"/>
    <xsd:import namespace="867ace9c-14d6-49fc-86d0-36fe88d0a2ac"/>
    <xsd:import namespace="9ff7ca45-c624-4f92-bd40-7c819da3291e"/>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DateTaken" minOccurs="0"/>
                <xsd:element ref="ns3:MediaServiceAutoTags" minOccurs="0"/>
                <xsd:element ref="ns3:MediaServiceOCR" minOccurs="0"/>
                <xsd:element ref="ns3:MediaServiceLocation" minOccurs="0"/>
                <xsd:element ref="ns3:MediaServiceEventHashCode" minOccurs="0"/>
                <xsd:element ref="ns3:MediaServiceGenerationTime" minOccurs="0"/>
                <xsd:element ref="ns3:MediaServiceAutoKeyPoints" minOccurs="0"/>
                <xsd:element ref="ns3:MediaServiceKeyPoints" minOccurs="0"/>
                <xsd:element ref="ns3:MediaLengthInSeconds" minOccurs="0"/>
                <xsd:element ref="ns3:lcf76f155ced4ddcb4097134ff3c332f" minOccurs="0"/>
                <xsd:element ref="ns2:TaxCatchAll" minOccurs="0"/>
                <xsd:element ref="ns3:MediaServiceSearchProperties" minOccurs="0"/>
                <xsd:element ref="ns3:MediaServiceObjectDetectorVersions" minOccurs="0"/>
                <xsd:element ref="ns1:_ip_UnifiedCompliancePolicyProperties" minOccurs="0"/>
                <xsd:element ref="ns1:_ip_UnifiedCompliancePolicyUIAction"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6" nillable="true" ma:displayName="Unified Compliance Policy Properties" ma:hidden="true" ma:internalName="_ip_UnifiedCompliancePolicyProperties">
      <xsd:simpleType>
        <xsd:restriction base="dms:Note"/>
      </xsd:simpleType>
    </xsd:element>
    <xsd:element name="_ip_UnifiedCompliancePolicyUIAction" ma:index="27"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867ace9c-14d6-49fc-86d0-36fe88d0a2ac"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TaxCatchAll" ma:index="23" nillable="true" ma:displayName="Taxonomy Catch All Column" ma:hidden="true" ma:list="{e3b2ec40-b3e1-432b-9e2c-e5e6720b5d0b}" ma:internalName="TaxCatchAll" ma:showField="CatchAllData" ma:web="867ace9c-14d6-49fc-86d0-36fe88d0a2ac">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9ff7ca45-c624-4f92-bd40-7c819da3291e"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DateTaken" ma:index="12" nillable="true" ma:displayName="MediaServiceDateTaken" ma:description="" ma:hidden="true" ma:internalName="MediaServiceDateTaken" ma:readOnly="true">
      <xsd:simpleType>
        <xsd:restriction base="dms:Text"/>
      </xsd:simpleType>
    </xsd:element>
    <xsd:element name="MediaServiceAutoTags" ma:index="13" nillable="true" ma:displayName="MediaServiceAutoTags" ma:description="" ma:internalName="MediaServiceAutoTags" ma:readOnly="true">
      <xsd:simpleType>
        <xsd:restriction base="dms:Text"/>
      </xsd:simpleType>
    </xsd:element>
    <xsd:element name="MediaServiceOCR" ma:index="14" nillable="true" ma:displayName="MediaServiceOCR" ma:internalName="MediaServiceOCR" ma:readOnly="true">
      <xsd:simpleType>
        <xsd:restriction base="dms:Note">
          <xsd:maxLength value="255"/>
        </xsd:restriction>
      </xsd:simpleType>
    </xsd:element>
    <xsd:element name="MediaServiceLocation" ma:index="15" nillable="true" ma:displayName="MediaServiceLocation" ma:internalName="MediaServiceLocation"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02abe349-f502-4c38-98c6-a88b730a6a27" ma:termSetId="09814cd3-568e-fe90-9814-8d621ff8fb84" ma:anchorId="fba54fb3-c3e1-fe81-a776-ca4b69148c4d" ma:open="true" ma:isKeyword="false">
      <xsd:complexType>
        <xsd:sequence>
          <xsd:element ref="pc:Terms" minOccurs="0" maxOccurs="1"/>
        </xsd:sequence>
      </xsd:complexType>
    </xsd:element>
    <xsd:element name="MediaServiceSearchProperties" ma:index="24" nillable="true" ma:displayName="MediaServiceSearchProperties" ma:hidden="true" ma:internalName="MediaServiceSearchProperties" ma:readOnly="true">
      <xsd:simpleType>
        <xsd:restriction base="dms:Note"/>
      </xsd:simple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BillingMetadata" ma:index="28" nillable="true" ma:displayName="MediaServiceBillingMetadata" ma:hidden="true" ma:internalName="MediaServiceBilling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2380B478-BE7E-4C44-82F6-D6C77EC5892A}">
  <ds:schemaRefs>
    <ds:schemaRef ds:uri="http://purl.org/dc/terms/"/>
    <ds:schemaRef ds:uri="http://www.w3.org/XML/1998/namespace"/>
    <ds:schemaRef ds:uri="http://purl.org/dc/elements/1.1/"/>
    <ds:schemaRef ds:uri="http://schemas.microsoft.com/office/2006/metadata/properties"/>
    <ds:schemaRef ds:uri="http://schemas.microsoft.com/office/infopath/2007/PartnerControls"/>
    <ds:schemaRef ds:uri="http://schemas.microsoft.com/office/2006/documentManagement/types"/>
    <ds:schemaRef ds:uri="d14e6227-7b13-4bad-a773-9cce96e90da4"/>
    <ds:schemaRef ds:uri="http://schemas.openxmlformats.org/package/2006/metadata/core-properties"/>
    <ds:schemaRef ds:uri="0d1f7d5a-958e-4372-b3e4-d8caef0afa8e"/>
    <ds:schemaRef ds:uri="http://purl.org/dc/dcmitype/"/>
  </ds:schemaRefs>
</ds:datastoreItem>
</file>

<file path=customXml/itemProps2.xml><?xml version="1.0" encoding="utf-8"?>
<ds:datastoreItem xmlns:ds="http://schemas.openxmlformats.org/officeDocument/2006/customXml" ds:itemID="{79228DD3-BD87-4986-9664-39804BBA691F}">
  <ds:schemaRefs>
    <ds:schemaRef ds:uri="http://schemas.microsoft.com/sharepoint/v3/contenttype/forms"/>
  </ds:schemaRefs>
</ds:datastoreItem>
</file>

<file path=customXml/itemProps3.xml><?xml version="1.0" encoding="utf-8"?>
<ds:datastoreItem xmlns:ds="http://schemas.openxmlformats.org/officeDocument/2006/customXml" ds:itemID="{65D8AF83-7B48-40BA-9756-11DCBEFFAD4C}"/>
</file>

<file path=docProps/app.xml><?xml version="1.0" encoding="utf-8"?>
<Properties xmlns="http://schemas.openxmlformats.org/officeDocument/2006/extended-properties" xmlns:vt="http://schemas.openxmlformats.org/officeDocument/2006/docPropsVTypes">
  <TotalTime>38</TotalTime>
  <Words>1532</Words>
  <Application>Microsoft Macintosh PowerPoint</Application>
  <PresentationFormat>Widescreen</PresentationFormat>
  <Paragraphs>169</Paragraphs>
  <Slides>15</Slides>
  <Notes>8</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15</vt:i4>
      </vt:variant>
    </vt:vector>
  </HeadingPairs>
  <TitlesOfParts>
    <vt:vector size="22" baseType="lpstr">
      <vt:lpstr>Apercu</vt:lpstr>
      <vt:lpstr>Apercu Light</vt:lpstr>
      <vt:lpstr>Apercu Medium</vt:lpstr>
      <vt:lpstr>Aptos</vt:lpstr>
      <vt:lpstr>Aptos Display</vt:lpstr>
      <vt:lpstr>Arial</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Marcela Ramos</dc:creator>
  <cp:lastModifiedBy>Marcela Ramos</cp:lastModifiedBy>
  <cp:revision>4</cp:revision>
  <dcterms:created xsi:type="dcterms:W3CDTF">2024-09-16T04:28:42Z</dcterms:created>
  <dcterms:modified xsi:type="dcterms:W3CDTF">2025-03-05T01:02:19Z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0x010100204FD9B71F4FEC498FD51B5DBE1E27C3</vt:lpwstr>
  </property>
  <property fmtid="{D5CDD505-2E9C-101B-9397-08002B2CF9AE}" pid="3" name="MediaServiceImageTags">
    <vt:lpwstr/>
  </property>
</Properties>
</file>